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Charmonman" panose="020B0604020202020204" charset="-34"/>
      <p:regular r:id="rId22"/>
      <p:bold r:id="rId23"/>
    </p:embeddedFont>
    <p:embeddedFont>
      <p:font typeface="Roboto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d64c8759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d64c8759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79f7adcab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79f7adcab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f0080d4f1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f0080d4f1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79f7adcab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79f7adcab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Combined 946 years in education -- average admin has 22 years in education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They taught everything from kindergarten to AP Chemistry, as well as Spanish, Intensive Reading, and IB classes</a:t>
            </a:r>
            <a:br>
              <a:rPr lang="en"/>
            </a:b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Combined 472 years in administration -- average admin has 11 years in administration</a:t>
            </a:r>
            <a:br>
              <a:rPr lang="en"/>
            </a:b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55 of their own children or grandchildren are attending, attended or graduated from CCDS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79f7adcab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79f7adcab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things they do: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cover classes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clean campus when custodians are out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lunch duty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parent pick up and drop off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filling in on the lunch line when cafeteria personnel are out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maintain the campus (pressure wash, paint walls, landscape)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troubleshoot broken elevators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herding animals (goats) when they get out (Boyack at OHS)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79f7adcab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79f7adcab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79f7adcab5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79f7adcab5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Carolyn Ayers, Doctors Inlet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Dr. Carolyn Hayward, Wilkinson Elem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Jennifer Collins, Fleming Island Elem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79f7adcab5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79f7adcab5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Marcia Mainer, Argyle Elem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 Brennan, Tynes ELem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Dawn Wolfe, Lakeside Elem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79f7adcab5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79f7adcab5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Ivin Gunder, Orange Park High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Tania Auguste, Orange Park Junior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Martin Aftuck, Middleburg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7b7efbc940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7b7efbc940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5c84fae90a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5c84fae90a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6d64c8760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6d64c8760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4d2f0377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4d2f03775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4d2f03775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4d2f03775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7b7efbc94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7b7efbc94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4d2f03775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4d2f03775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4d2f0377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4d2f0377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Winning schools will receive:</a:t>
            </a:r>
            <a:br>
              <a:rPr lang="en"/>
            </a:br>
            <a:r>
              <a:rPr lang="en"/>
              <a:t>1. A celebration for all school employees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Money towards a school initiative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A trophy to display in their school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4d2f03775d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4d2f03775d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5ef30b9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f5ef30b90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neclay.net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229875" y="4705525"/>
            <a:ext cx="8632500" cy="264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December 2018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l="30133"/>
          <a:stretch/>
        </p:blipFill>
        <p:spPr>
          <a:xfrm>
            <a:off x="7603450" y="133525"/>
            <a:ext cx="1207625" cy="5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title" idx="4294967295"/>
          </p:nvPr>
        </p:nvSpPr>
        <p:spPr>
          <a:xfrm>
            <a:off x="229875" y="709775"/>
            <a:ext cx="8581200" cy="39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999999"/>
              </a:solidFill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-15675" y="3018675"/>
            <a:ext cx="9159600" cy="2124900"/>
          </a:xfrm>
          <a:prstGeom prst="rect">
            <a:avLst/>
          </a:prstGeom>
          <a:solidFill>
            <a:srgbClr val="212D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Superintendent’s Update</a:t>
            </a:r>
            <a:endParaRPr sz="3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November 3, 2022</a:t>
            </a:r>
            <a:endParaRPr sz="24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3025" y="221100"/>
            <a:ext cx="2577925" cy="2577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Google Shape;59;p13"/>
          <p:cNvCxnSpPr/>
          <p:nvPr/>
        </p:nvCxnSpPr>
        <p:spPr>
          <a:xfrm rot="10800000" flipH="1">
            <a:off x="-24825" y="3018675"/>
            <a:ext cx="9141900" cy="5700"/>
          </a:xfrm>
          <a:prstGeom prst="straightConnector1">
            <a:avLst/>
          </a:prstGeom>
          <a:noFill/>
          <a:ln w="114300" cap="flat" cmpd="sng">
            <a:solidFill>
              <a:srgbClr val="DECC6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5025" y="164612"/>
            <a:ext cx="465826" cy="465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22"/>
          <p:cNvCxnSpPr/>
          <p:nvPr/>
        </p:nvCxnSpPr>
        <p:spPr>
          <a:xfrm rot="10800000" flipH="1">
            <a:off x="1050" y="298175"/>
            <a:ext cx="9141900" cy="5700"/>
          </a:xfrm>
          <a:prstGeom prst="straightConnector1">
            <a:avLst/>
          </a:prstGeom>
          <a:noFill/>
          <a:ln w="76200" cap="flat" cmpd="sng">
            <a:solidFill>
              <a:srgbClr val="212D6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3" name="Google Shape;183;p22"/>
          <p:cNvSpPr/>
          <p:nvPr/>
        </p:nvSpPr>
        <p:spPr>
          <a:xfrm>
            <a:off x="4085200" y="94200"/>
            <a:ext cx="8733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4" name="Google Shape;18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5077" y="74213"/>
            <a:ext cx="689875" cy="689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22"/>
          <p:cNvCxnSpPr/>
          <p:nvPr/>
        </p:nvCxnSpPr>
        <p:spPr>
          <a:xfrm>
            <a:off x="-29600" y="4973275"/>
            <a:ext cx="9184200" cy="6600"/>
          </a:xfrm>
          <a:prstGeom prst="straightConnector1">
            <a:avLst/>
          </a:prstGeom>
          <a:noFill/>
          <a:ln w="28575" cap="flat" cmpd="sng">
            <a:solidFill>
              <a:srgbClr val="DECC6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6" name="Google Shape;186;p22"/>
          <p:cNvSpPr/>
          <p:nvPr/>
        </p:nvSpPr>
        <p:spPr>
          <a:xfrm>
            <a:off x="3698475" y="4839625"/>
            <a:ext cx="16431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0005B"/>
                </a:solidFill>
                <a:latin typeface="Charmonman"/>
                <a:ea typeface="Charmonman"/>
                <a:cs typeface="Charmonman"/>
                <a:sym typeface="Charmonman"/>
              </a:rPr>
              <a:t>Discovering Endless Possibilities</a:t>
            </a:r>
            <a:endParaRPr sz="800" b="1">
              <a:solidFill>
                <a:srgbClr val="00005B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267400" y="1541475"/>
            <a:ext cx="8451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88" name="Google Shape;188;p22"/>
          <p:cNvSpPr txBox="1"/>
          <p:nvPr/>
        </p:nvSpPr>
        <p:spPr>
          <a:xfrm>
            <a:off x="880850" y="1447100"/>
            <a:ext cx="7613100" cy="3063000"/>
          </a:xfrm>
          <a:prstGeom prst="rect">
            <a:avLst/>
          </a:prstGeom>
          <a:solidFill>
            <a:srgbClr val="C9DAF8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i="1"/>
              <a:t>“Leadership is second only to classroom instruction among all school-related factors that contribute to what students learn at school.”</a:t>
            </a:r>
            <a:br>
              <a:rPr lang="en" sz="3300" i="1"/>
            </a:br>
            <a:endParaRPr sz="33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-National Association of Elementary School Principals, 2013</a:t>
            </a:r>
            <a:endParaRPr sz="2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5025" y="164612"/>
            <a:ext cx="465826" cy="465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4" name="Google Shape;194;p23"/>
          <p:cNvCxnSpPr/>
          <p:nvPr/>
        </p:nvCxnSpPr>
        <p:spPr>
          <a:xfrm rot="10800000" flipH="1">
            <a:off x="1050" y="298175"/>
            <a:ext cx="9141900" cy="5700"/>
          </a:xfrm>
          <a:prstGeom prst="straightConnector1">
            <a:avLst/>
          </a:prstGeom>
          <a:noFill/>
          <a:ln w="76200" cap="flat" cmpd="sng">
            <a:solidFill>
              <a:srgbClr val="212D6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5" name="Google Shape;195;p23"/>
          <p:cNvSpPr/>
          <p:nvPr/>
        </p:nvSpPr>
        <p:spPr>
          <a:xfrm>
            <a:off x="4085200" y="94200"/>
            <a:ext cx="8733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6" name="Google Shape;19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5077" y="74213"/>
            <a:ext cx="689875" cy="689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" name="Google Shape;197;p23"/>
          <p:cNvCxnSpPr/>
          <p:nvPr/>
        </p:nvCxnSpPr>
        <p:spPr>
          <a:xfrm>
            <a:off x="-29600" y="4973275"/>
            <a:ext cx="9184200" cy="6600"/>
          </a:xfrm>
          <a:prstGeom prst="straightConnector1">
            <a:avLst/>
          </a:prstGeom>
          <a:noFill/>
          <a:ln w="28575" cap="flat" cmpd="sng">
            <a:solidFill>
              <a:srgbClr val="DECC6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8" name="Google Shape;198;p23"/>
          <p:cNvSpPr/>
          <p:nvPr/>
        </p:nvSpPr>
        <p:spPr>
          <a:xfrm>
            <a:off x="3698475" y="4839625"/>
            <a:ext cx="16431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0005B"/>
                </a:solidFill>
                <a:latin typeface="Charmonman"/>
                <a:ea typeface="Charmonman"/>
                <a:cs typeface="Charmonman"/>
                <a:sym typeface="Charmonman"/>
              </a:rPr>
              <a:t>Discovering Endless Possibilities</a:t>
            </a:r>
            <a:endParaRPr sz="800" b="1">
              <a:solidFill>
                <a:srgbClr val="00005B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  <p:sp>
        <p:nvSpPr>
          <p:cNvPr id="199" name="Google Shape;199;p23"/>
          <p:cNvSpPr txBox="1"/>
          <p:nvPr/>
        </p:nvSpPr>
        <p:spPr>
          <a:xfrm>
            <a:off x="179675" y="793600"/>
            <a:ext cx="8451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Becoming a Principal in Florida</a:t>
            </a:r>
            <a:endParaRPr sz="2200" b="1"/>
          </a:p>
        </p:txBody>
      </p:sp>
      <p:sp>
        <p:nvSpPr>
          <p:cNvPr id="200" name="Google Shape;200;p23"/>
          <p:cNvSpPr txBox="1"/>
          <p:nvPr/>
        </p:nvSpPr>
        <p:spPr>
          <a:xfrm>
            <a:off x="267400" y="1541475"/>
            <a:ext cx="84513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" sz="2000"/>
              <a:t>Earn at least a Master's Degree</a:t>
            </a:r>
            <a:br>
              <a:rPr lang="en" sz="2000"/>
            </a:b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" sz="2000"/>
              <a:t>Hold a certificate in Educational Leadership</a:t>
            </a:r>
            <a:br>
              <a:rPr lang="en" sz="2000"/>
            </a:b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" sz="2000"/>
              <a:t>Demonstrate success in public school administration (AP)</a:t>
            </a:r>
            <a:br>
              <a:rPr lang="en" sz="2000"/>
            </a:b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" sz="2000"/>
              <a:t>Successfully complete a Principal Level II Preparation Program</a:t>
            </a:r>
            <a:endParaRPr sz="2000"/>
          </a:p>
        </p:txBody>
      </p:sp>
      <p:pic>
        <p:nvPicPr>
          <p:cNvPr id="201" name="Google Shape;20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9000" y="630447"/>
            <a:ext cx="3350860" cy="95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5025" y="164612"/>
            <a:ext cx="465826" cy="465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7" name="Google Shape;207;p24"/>
          <p:cNvCxnSpPr/>
          <p:nvPr/>
        </p:nvCxnSpPr>
        <p:spPr>
          <a:xfrm rot="10800000" flipH="1">
            <a:off x="1050" y="298175"/>
            <a:ext cx="9141900" cy="5700"/>
          </a:xfrm>
          <a:prstGeom prst="straightConnector1">
            <a:avLst/>
          </a:prstGeom>
          <a:noFill/>
          <a:ln w="76200" cap="flat" cmpd="sng">
            <a:solidFill>
              <a:srgbClr val="212D6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8" name="Google Shape;208;p24"/>
          <p:cNvSpPr/>
          <p:nvPr/>
        </p:nvSpPr>
        <p:spPr>
          <a:xfrm>
            <a:off x="4085200" y="94200"/>
            <a:ext cx="8733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" name="Google Shape;20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5077" y="74213"/>
            <a:ext cx="689875" cy="689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0" name="Google Shape;210;p24"/>
          <p:cNvCxnSpPr/>
          <p:nvPr/>
        </p:nvCxnSpPr>
        <p:spPr>
          <a:xfrm>
            <a:off x="-29600" y="4973275"/>
            <a:ext cx="9184200" cy="6600"/>
          </a:xfrm>
          <a:prstGeom prst="straightConnector1">
            <a:avLst/>
          </a:prstGeom>
          <a:noFill/>
          <a:ln w="28575" cap="flat" cmpd="sng">
            <a:solidFill>
              <a:srgbClr val="DECC6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1" name="Google Shape;211;p24"/>
          <p:cNvSpPr/>
          <p:nvPr/>
        </p:nvSpPr>
        <p:spPr>
          <a:xfrm>
            <a:off x="3698475" y="4839625"/>
            <a:ext cx="16431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0005B"/>
                </a:solidFill>
                <a:latin typeface="Charmonman"/>
                <a:ea typeface="Charmonman"/>
                <a:cs typeface="Charmonman"/>
                <a:sym typeface="Charmonman"/>
              </a:rPr>
              <a:t>Discovering Endless Possibilities</a:t>
            </a:r>
            <a:endParaRPr sz="800" b="1">
              <a:solidFill>
                <a:srgbClr val="00005B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  <p:sp>
        <p:nvSpPr>
          <p:cNvPr id="212" name="Google Shape;212;p24"/>
          <p:cNvSpPr txBox="1"/>
          <p:nvPr/>
        </p:nvSpPr>
        <p:spPr>
          <a:xfrm>
            <a:off x="179675" y="793600"/>
            <a:ext cx="8451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/>
          </a:p>
        </p:txBody>
      </p:sp>
      <p:pic>
        <p:nvPicPr>
          <p:cNvPr id="213" name="Google Shape;213;p24"/>
          <p:cNvPicPr preferRelativeResize="0"/>
          <p:nvPr/>
        </p:nvPicPr>
        <p:blipFill rotWithShape="1">
          <a:blip r:embed="rId5">
            <a:alphaModFix/>
          </a:blip>
          <a:srcRect t="25705" r="6252" b="30382"/>
          <a:stretch/>
        </p:blipFill>
        <p:spPr>
          <a:xfrm>
            <a:off x="456450" y="1593813"/>
            <a:ext cx="8451302" cy="2968804"/>
          </a:xfrm>
          <a:prstGeom prst="rect">
            <a:avLst/>
          </a:prstGeom>
          <a:noFill/>
          <a:ln w="38100" cap="flat" cmpd="sng">
            <a:solidFill>
              <a:srgbClr val="1E1E1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4" name="Google Shape;214;p24"/>
          <p:cNvSpPr txBox="1"/>
          <p:nvPr/>
        </p:nvSpPr>
        <p:spPr>
          <a:xfrm>
            <a:off x="896575" y="786475"/>
            <a:ext cx="6370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/>
              <a:t>42 Clay County School Principals</a:t>
            </a:r>
            <a:endParaRPr sz="23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5025" y="164612"/>
            <a:ext cx="465826" cy="465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" name="Google Shape;220;p25"/>
          <p:cNvCxnSpPr/>
          <p:nvPr/>
        </p:nvCxnSpPr>
        <p:spPr>
          <a:xfrm rot="10800000" flipH="1">
            <a:off x="1050" y="298175"/>
            <a:ext cx="9141900" cy="5700"/>
          </a:xfrm>
          <a:prstGeom prst="straightConnector1">
            <a:avLst/>
          </a:prstGeom>
          <a:noFill/>
          <a:ln w="76200" cap="flat" cmpd="sng">
            <a:solidFill>
              <a:srgbClr val="212D6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1" name="Google Shape;221;p25"/>
          <p:cNvSpPr/>
          <p:nvPr/>
        </p:nvSpPr>
        <p:spPr>
          <a:xfrm>
            <a:off x="4085200" y="94200"/>
            <a:ext cx="8733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2" name="Google Shape;22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5077" y="74213"/>
            <a:ext cx="689875" cy="689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3" name="Google Shape;223;p25"/>
          <p:cNvCxnSpPr/>
          <p:nvPr/>
        </p:nvCxnSpPr>
        <p:spPr>
          <a:xfrm>
            <a:off x="-29600" y="4973275"/>
            <a:ext cx="9184200" cy="6600"/>
          </a:xfrm>
          <a:prstGeom prst="straightConnector1">
            <a:avLst/>
          </a:prstGeom>
          <a:noFill/>
          <a:ln w="28575" cap="flat" cmpd="sng">
            <a:solidFill>
              <a:srgbClr val="DECC6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4" name="Google Shape;224;p25"/>
          <p:cNvSpPr/>
          <p:nvPr/>
        </p:nvSpPr>
        <p:spPr>
          <a:xfrm>
            <a:off x="3698475" y="4839625"/>
            <a:ext cx="16431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0005B"/>
                </a:solidFill>
                <a:latin typeface="Charmonman"/>
                <a:ea typeface="Charmonman"/>
                <a:cs typeface="Charmonman"/>
                <a:sym typeface="Charmonman"/>
              </a:rPr>
              <a:t>Discovering Endless Possibilities</a:t>
            </a:r>
            <a:endParaRPr sz="800" b="1">
              <a:solidFill>
                <a:srgbClr val="00005B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  <p:sp>
        <p:nvSpPr>
          <p:cNvPr id="225" name="Google Shape;225;p25"/>
          <p:cNvSpPr txBox="1"/>
          <p:nvPr/>
        </p:nvSpPr>
        <p:spPr>
          <a:xfrm>
            <a:off x="179550" y="630450"/>
            <a:ext cx="8451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Roles of a School Principal</a:t>
            </a:r>
            <a:endParaRPr sz="2200" b="1"/>
          </a:p>
        </p:txBody>
      </p:sp>
      <p:sp>
        <p:nvSpPr>
          <p:cNvPr id="226" name="Google Shape;226;p25"/>
          <p:cNvSpPr/>
          <p:nvPr/>
        </p:nvSpPr>
        <p:spPr>
          <a:xfrm>
            <a:off x="346050" y="1311813"/>
            <a:ext cx="1643100" cy="690000"/>
          </a:xfrm>
          <a:prstGeom prst="rect">
            <a:avLst/>
          </a:prstGeom>
          <a:solidFill>
            <a:srgbClr val="0B539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Lead Professional Learning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27" name="Google Shape;227;p25"/>
          <p:cNvSpPr/>
          <p:nvPr/>
        </p:nvSpPr>
        <p:spPr>
          <a:xfrm>
            <a:off x="7135850" y="1395963"/>
            <a:ext cx="1643100" cy="690000"/>
          </a:xfrm>
          <a:prstGeom prst="rect">
            <a:avLst/>
          </a:prstGeom>
          <a:solidFill>
            <a:srgbClr val="0B539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Oversee Discipline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28" name="Google Shape;228;p25"/>
          <p:cNvSpPr/>
          <p:nvPr/>
        </p:nvSpPr>
        <p:spPr>
          <a:xfrm>
            <a:off x="2346625" y="4108150"/>
            <a:ext cx="1643100" cy="690000"/>
          </a:xfrm>
          <a:prstGeom prst="rect">
            <a:avLst/>
          </a:prstGeom>
          <a:solidFill>
            <a:srgbClr val="0B539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Hire Staff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29" name="Google Shape;229;p25"/>
          <p:cNvSpPr/>
          <p:nvPr/>
        </p:nvSpPr>
        <p:spPr>
          <a:xfrm>
            <a:off x="7135850" y="2288825"/>
            <a:ext cx="1643100" cy="690000"/>
          </a:xfrm>
          <a:prstGeom prst="rect">
            <a:avLst/>
          </a:prstGeom>
          <a:solidFill>
            <a:srgbClr val="0B539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Balance the School  Budget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30" name="Google Shape;230;p25"/>
          <p:cNvSpPr/>
          <p:nvPr/>
        </p:nvSpPr>
        <p:spPr>
          <a:xfrm>
            <a:off x="346050" y="4065975"/>
            <a:ext cx="1643100" cy="690000"/>
          </a:xfrm>
          <a:prstGeom prst="rect">
            <a:avLst/>
          </a:prstGeom>
          <a:solidFill>
            <a:srgbClr val="0B539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Manage the Facility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346050" y="2259575"/>
            <a:ext cx="1643100" cy="690000"/>
          </a:xfrm>
          <a:prstGeom prst="rect">
            <a:avLst/>
          </a:prstGeom>
          <a:solidFill>
            <a:srgbClr val="0B539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Coach Teachers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32" name="Google Shape;232;p25"/>
          <p:cNvSpPr/>
          <p:nvPr/>
        </p:nvSpPr>
        <p:spPr>
          <a:xfrm>
            <a:off x="7135850" y="504925"/>
            <a:ext cx="1643100" cy="690000"/>
          </a:xfrm>
          <a:prstGeom prst="rect">
            <a:avLst/>
          </a:prstGeom>
          <a:solidFill>
            <a:srgbClr val="0B539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Facilitate Family and Community Relationships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33" name="Google Shape;233;p25"/>
          <p:cNvSpPr/>
          <p:nvPr/>
        </p:nvSpPr>
        <p:spPr>
          <a:xfrm>
            <a:off x="7135850" y="3207388"/>
            <a:ext cx="1643100" cy="690000"/>
          </a:xfrm>
          <a:prstGeom prst="rect">
            <a:avLst/>
          </a:prstGeom>
          <a:solidFill>
            <a:srgbClr val="0B539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Supervise Sporting Events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34" name="Google Shape;234;p25"/>
          <p:cNvSpPr/>
          <p:nvPr/>
        </p:nvSpPr>
        <p:spPr>
          <a:xfrm>
            <a:off x="346050" y="3207350"/>
            <a:ext cx="1643100" cy="690000"/>
          </a:xfrm>
          <a:prstGeom prst="rect">
            <a:avLst/>
          </a:prstGeom>
          <a:solidFill>
            <a:srgbClr val="0B539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Handle Public Relations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35" name="Google Shape;235;p25"/>
          <p:cNvSpPr/>
          <p:nvPr/>
        </p:nvSpPr>
        <p:spPr>
          <a:xfrm>
            <a:off x="2346625" y="1420763"/>
            <a:ext cx="1643100" cy="690000"/>
          </a:xfrm>
          <a:prstGeom prst="rect">
            <a:avLst/>
          </a:prstGeom>
          <a:solidFill>
            <a:srgbClr val="0B539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Oversee Safety and Security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36" name="Google Shape;236;p25"/>
          <p:cNvSpPr/>
          <p:nvPr/>
        </p:nvSpPr>
        <p:spPr>
          <a:xfrm>
            <a:off x="4864950" y="4065975"/>
            <a:ext cx="1643100" cy="690000"/>
          </a:xfrm>
          <a:prstGeom prst="rect">
            <a:avLst/>
          </a:prstGeom>
          <a:solidFill>
            <a:srgbClr val="0B539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Build Community on Campus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37" name="Google Shape;237;p25"/>
          <p:cNvSpPr/>
          <p:nvPr/>
        </p:nvSpPr>
        <p:spPr>
          <a:xfrm>
            <a:off x="4864950" y="3158675"/>
            <a:ext cx="1643100" cy="690000"/>
          </a:xfrm>
          <a:prstGeom prst="rect">
            <a:avLst/>
          </a:prstGeom>
          <a:solidFill>
            <a:srgbClr val="0B539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Collect and Manage Data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38" name="Google Shape;238;p25"/>
          <p:cNvSpPr/>
          <p:nvPr/>
        </p:nvSpPr>
        <p:spPr>
          <a:xfrm>
            <a:off x="2346625" y="3243025"/>
            <a:ext cx="1643100" cy="690000"/>
          </a:xfrm>
          <a:prstGeom prst="rect">
            <a:avLst/>
          </a:prstGeom>
          <a:solidFill>
            <a:srgbClr val="0B539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Manage State and Local Assessments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39" name="Google Shape;239;p25"/>
          <p:cNvSpPr/>
          <p:nvPr/>
        </p:nvSpPr>
        <p:spPr>
          <a:xfrm>
            <a:off x="2346625" y="2377900"/>
            <a:ext cx="1643100" cy="690000"/>
          </a:xfrm>
          <a:prstGeom prst="rect">
            <a:avLst/>
          </a:prstGeom>
          <a:solidFill>
            <a:srgbClr val="0B539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Administer Special Programs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40" name="Google Shape;240;p25"/>
          <p:cNvSpPr/>
          <p:nvPr/>
        </p:nvSpPr>
        <p:spPr>
          <a:xfrm>
            <a:off x="4864950" y="2264800"/>
            <a:ext cx="1643100" cy="690000"/>
          </a:xfrm>
          <a:prstGeom prst="rect">
            <a:avLst/>
          </a:prstGeom>
          <a:solidFill>
            <a:srgbClr val="0B539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Recruit Teachers and Staff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41" name="Google Shape;241;p25"/>
          <p:cNvSpPr/>
          <p:nvPr/>
        </p:nvSpPr>
        <p:spPr>
          <a:xfrm>
            <a:off x="7135850" y="4090325"/>
            <a:ext cx="1643100" cy="690000"/>
          </a:xfrm>
          <a:prstGeom prst="rect">
            <a:avLst/>
          </a:prstGeom>
          <a:solidFill>
            <a:srgbClr val="0B539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Manage Conflict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42" name="Google Shape;242;p25"/>
          <p:cNvSpPr/>
          <p:nvPr/>
        </p:nvSpPr>
        <p:spPr>
          <a:xfrm>
            <a:off x="4790625" y="1344075"/>
            <a:ext cx="1643100" cy="690000"/>
          </a:xfrm>
          <a:prstGeom prst="rect">
            <a:avLst/>
          </a:prstGeom>
          <a:solidFill>
            <a:srgbClr val="0B539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Plan for the Success of all Students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5025" y="164612"/>
            <a:ext cx="465826" cy="465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8" name="Google Shape;248;p26"/>
          <p:cNvCxnSpPr/>
          <p:nvPr/>
        </p:nvCxnSpPr>
        <p:spPr>
          <a:xfrm rot="10800000" flipH="1">
            <a:off x="1050" y="298175"/>
            <a:ext cx="9141900" cy="5700"/>
          </a:xfrm>
          <a:prstGeom prst="straightConnector1">
            <a:avLst/>
          </a:prstGeom>
          <a:noFill/>
          <a:ln w="76200" cap="flat" cmpd="sng">
            <a:solidFill>
              <a:srgbClr val="212D6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9" name="Google Shape;249;p26"/>
          <p:cNvSpPr/>
          <p:nvPr/>
        </p:nvSpPr>
        <p:spPr>
          <a:xfrm>
            <a:off x="4085200" y="94200"/>
            <a:ext cx="8733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0" name="Google Shape;25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5077" y="74213"/>
            <a:ext cx="689875" cy="689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Google Shape;251;p26"/>
          <p:cNvCxnSpPr/>
          <p:nvPr/>
        </p:nvCxnSpPr>
        <p:spPr>
          <a:xfrm>
            <a:off x="-29600" y="4973275"/>
            <a:ext cx="9184200" cy="6600"/>
          </a:xfrm>
          <a:prstGeom prst="straightConnector1">
            <a:avLst/>
          </a:prstGeom>
          <a:noFill/>
          <a:ln w="28575" cap="flat" cmpd="sng">
            <a:solidFill>
              <a:srgbClr val="DECC6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2" name="Google Shape;252;p26"/>
          <p:cNvSpPr/>
          <p:nvPr/>
        </p:nvSpPr>
        <p:spPr>
          <a:xfrm>
            <a:off x="3698475" y="4839625"/>
            <a:ext cx="16431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0005B"/>
                </a:solidFill>
                <a:latin typeface="Charmonman"/>
                <a:ea typeface="Charmonman"/>
                <a:cs typeface="Charmonman"/>
                <a:sym typeface="Charmonman"/>
              </a:rPr>
              <a:t>Discovering Endless Possibilities</a:t>
            </a:r>
            <a:endParaRPr sz="800" b="1">
              <a:solidFill>
                <a:srgbClr val="00005B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  <p:sp>
        <p:nvSpPr>
          <p:cNvPr id="253" name="Google Shape;253;p26"/>
          <p:cNvSpPr txBox="1"/>
          <p:nvPr/>
        </p:nvSpPr>
        <p:spPr>
          <a:xfrm>
            <a:off x="179675" y="793600"/>
            <a:ext cx="8451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/>
          </a:p>
        </p:txBody>
      </p:sp>
      <p:sp>
        <p:nvSpPr>
          <p:cNvPr id="254" name="Google Shape;254;p26"/>
          <p:cNvSpPr txBox="1"/>
          <p:nvPr/>
        </p:nvSpPr>
        <p:spPr>
          <a:xfrm>
            <a:off x="896575" y="786475"/>
            <a:ext cx="6370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/>
          </a:p>
        </p:txBody>
      </p:sp>
      <p:pic>
        <p:nvPicPr>
          <p:cNvPr id="255" name="Google Shape;25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68101"/>
            <a:ext cx="3617748" cy="482366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6" name="Google Shape;256;p26"/>
          <p:cNvSpPr txBox="1"/>
          <p:nvPr/>
        </p:nvSpPr>
        <p:spPr>
          <a:xfrm>
            <a:off x="4085200" y="1620125"/>
            <a:ext cx="46560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1"/>
              <a:t>Clay County’s Principal of the Year</a:t>
            </a:r>
            <a:endParaRPr sz="2100" b="1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Becky Murphy</a:t>
            </a:r>
            <a:endParaRPr sz="21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Ridgeview High</a:t>
            </a:r>
            <a:endParaRPr sz="2100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5025" y="164612"/>
            <a:ext cx="465826" cy="465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Google Shape;262;p27"/>
          <p:cNvCxnSpPr/>
          <p:nvPr/>
        </p:nvCxnSpPr>
        <p:spPr>
          <a:xfrm rot="10800000" flipH="1">
            <a:off x="1050" y="298175"/>
            <a:ext cx="9141900" cy="5700"/>
          </a:xfrm>
          <a:prstGeom prst="straightConnector1">
            <a:avLst/>
          </a:prstGeom>
          <a:noFill/>
          <a:ln w="76200" cap="flat" cmpd="sng">
            <a:solidFill>
              <a:srgbClr val="212D6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3" name="Google Shape;263;p27"/>
          <p:cNvSpPr/>
          <p:nvPr/>
        </p:nvSpPr>
        <p:spPr>
          <a:xfrm>
            <a:off x="4085200" y="94200"/>
            <a:ext cx="8733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4" name="Google Shape;26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5077" y="74213"/>
            <a:ext cx="689875" cy="689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27"/>
          <p:cNvCxnSpPr/>
          <p:nvPr/>
        </p:nvCxnSpPr>
        <p:spPr>
          <a:xfrm>
            <a:off x="-29600" y="4973275"/>
            <a:ext cx="9184200" cy="6600"/>
          </a:xfrm>
          <a:prstGeom prst="straightConnector1">
            <a:avLst/>
          </a:prstGeom>
          <a:noFill/>
          <a:ln w="28575" cap="flat" cmpd="sng">
            <a:solidFill>
              <a:srgbClr val="DECC6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6" name="Google Shape;266;p27"/>
          <p:cNvSpPr/>
          <p:nvPr/>
        </p:nvSpPr>
        <p:spPr>
          <a:xfrm>
            <a:off x="3698475" y="4839625"/>
            <a:ext cx="16431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0005B"/>
                </a:solidFill>
                <a:latin typeface="Charmonman"/>
                <a:ea typeface="Charmonman"/>
                <a:cs typeface="Charmonman"/>
                <a:sym typeface="Charmonman"/>
              </a:rPr>
              <a:t>Discovering Endless Possibilities</a:t>
            </a:r>
            <a:endParaRPr sz="800" b="1">
              <a:solidFill>
                <a:srgbClr val="00005B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  <p:sp>
        <p:nvSpPr>
          <p:cNvPr id="267" name="Google Shape;267;p27"/>
          <p:cNvSpPr txBox="1"/>
          <p:nvPr/>
        </p:nvSpPr>
        <p:spPr>
          <a:xfrm>
            <a:off x="179675" y="793600"/>
            <a:ext cx="8451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/>
          </a:p>
        </p:txBody>
      </p:sp>
      <p:sp>
        <p:nvSpPr>
          <p:cNvPr id="268" name="Google Shape;268;p27"/>
          <p:cNvSpPr txBox="1"/>
          <p:nvPr/>
        </p:nvSpPr>
        <p:spPr>
          <a:xfrm>
            <a:off x="896575" y="786475"/>
            <a:ext cx="6370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/>
              <a:t>Celebrating Principals’ Month in Clay</a:t>
            </a:r>
            <a:endParaRPr sz="2300" b="1"/>
          </a:p>
        </p:txBody>
      </p:sp>
      <p:pic>
        <p:nvPicPr>
          <p:cNvPr id="269" name="Google Shape;26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675" y="1450538"/>
            <a:ext cx="2441524" cy="3255374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0" name="Google Shape;270;p27"/>
          <p:cNvPicPr preferRelativeResize="0"/>
          <p:nvPr/>
        </p:nvPicPr>
        <p:blipFill rotWithShape="1">
          <a:blip r:embed="rId6">
            <a:alphaModFix/>
          </a:blip>
          <a:srcRect l="7923" r="4717"/>
          <a:stretch/>
        </p:blipFill>
        <p:spPr>
          <a:xfrm>
            <a:off x="3180488" y="1495487"/>
            <a:ext cx="2582082" cy="3173914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1" name="Google Shape;271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21882" y="1473425"/>
            <a:ext cx="2507401" cy="3343201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5025" y="164612"/>
            <a:ext cx="465826" cy="465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7" name="Google Shape;277;p28"/>
          <p:cNvCxnSpPr/>
          <p:nvPr/>
        </p:nvCxnSpPr>
        <p:spPr>
          <a:xfrm rot="10800000" flipH="1">
            <a:off x="1050" y="298175"/>
            <a:ext cx="9141900" cy="5700"/>
          </a:xfrm>
          <a:prstGeom prst="straightConnector1">
            <a:avLst/>
          </a:prstGeom>
          <a:noFill/>
          <a:ln w="76200" cap="flat" cmpd="sng">
            <a:solidFill>
              <a:srgbClr val="212D6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8" name="Google Shape;278;p28"/>
          <p:cNvSpPr/>
          <p:nvPr/>
        </p:nvSpPr>
        <p:spPr>
          <a:xfrm>
            <a:off x="4085200" y="94200"/>
            <a:ext cx="8733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9" name="Google Shape;27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5077" y="74213"/>
            <a:ext cx="689875" cy="689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0" name="Google Shape;280;p28"/>
          <p:cNvCxnSpPr/>
          <p:nvPr/>
        </p:nvCxnSpPr>
        <p:spPr>
          <a:xfrm>
            <a:off x="-29600" y="4973275"/>
            <a:ext cx="9184200" cy="6600"/>
          </a:xfrm>
          <a:prstGeom prst="straightConnector1">
            <a:avLst/>
          </a:prstGeom>
          <a:noFill/>
          <a:ln w="28575" cap="flat" cmpd="sng">
            <a:solidFill>
              <a:srgbClr val="DECC6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1" name="Google Shape;281;p28"/>
          <p:cNvSpPr/>
          <p:nvPr/>
        </p:nvSpPr>
        <p:spPr>
          <a:xfrm>
            <a:off x="3698475" y="4839625"/>
            <a:ext cx="16431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0005B"/>
                </a:solidFill>
                <a:latin typeface="Charmonman"/>
                <a:ea typeface="Charmonman"/>
                <a:cs typeface="Charmonman"/>
                <a:sym typeface="Charmonman"/>
              </a:rPr>
              <a:t>Discovering Endless Possibilities</a:t>
            </a:r>
            <a:endParaRPr sz="800" b="1">
              <a:solidFill>
                <a:srgbClr val="00005B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  <p:sp>
        <p:nvSpPr>
          <p:cNvPr id="282" name="Google Shape;282;p28"/>
          <p:cNvSpPr txBox="1"/>
          <p:nvPr/>
        </p:nvSpPr>
        <p:spPr>
          <a:xfrm>
            <a:off x="179675" y="793600"/>
            <a:ext cx="8451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/>
          </a:p>
        </p:txBody>
      </p:sp>
      <p:sp>
        <p:nvSpPr>
          <p:cNvPr id="283" name="Google Shape;283;p28"/>
          <p:cNvSpPr txBox="1"/>
          <p:nvPr/>
        </p:nvSpPr>
        <p:spPr>
          <a:xfrm>
            <a:off x="896575" y="786475"/>
            <a:ext cx="6370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/>
              <a:t>Celebrating Principals’ Month in Clay</a:t>
            </a:r>
            <a:endParaRPr sz="2300" b="1"/>
          </a:p>
        </p:txBody>
      </p:sp>
      <p:pic>
        <p:nvPicPr>
          <p:cNvPr id="284" name="Google Shape;284;p28"/>
          <p:cNvPicPr preferRelativeResize="0"/>
          <p:nvPr/>
        </p:nvPicPr>
        <p:blipFill rotWithShape="1">
          <a:blip r:embed="rId5">
            <a:alphaModFix/>
          </a:blip>
          <a:srcRect t="1999"/>
          <a:stretch/>
        </p:blipFill>
        <p:spPr>
          <a:xfrm>
            <a:off x="303275" y="1465850"/>
            <a:ext cx="2507401" cy="32763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5" name="Google Shape;285;p28"/>
          <p:cNvPicPr preferRelativeResize="0"/>
          <p:nvPr/>
        </p:nvPicPr>
        <p:blipFill rotWithShape="1">
          <a:blip r:embed="rId6">
            <a:alphaModFix/>
          </a:blip>
          <a:srcRect t="1999"/>
          <a:stretch/>
        </p:blipFill>
        <p:spPr>
          <a:xfrm>
            <a:off x="3151625" y="1477675"/>
            <a:ext cx="2507401" cy="32763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6" name="Google Shape;28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11426" y="1477675"/>
            <a:ext cx="2507401" cy="3343201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5025" y="164612"/>
            <a:ext cx="465826" cy="465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2" name="Google Shape;292;p29"/>
          <p:cNvCxnSpPr/>
          <p:nvPr/>
        </p:nvCxnSpPr>
        <p:spPr>
          <a:xfrm rot="10800000" flipH="1">
            <a:off x="1050" y="298175"/>
            <a:ext cx="9141900" cy="5700"/>
          </a:xfrm>
          <a:prstGeom prst="straightConnector1">
            <a:avLst/>
          </a:prstGeom>
          <a:noFill/>
          <a:ln w="76200" cap="flat" cmpd="sng">
            <a:solidFill>
              <a:srgbClr val="212D6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3" name="Google Shape;293;p29"/>
          <p:cNvSpPr/>
          <p:nvPr/>
        </p:nvSpPr>
        <p:spPr>
          <a:xfrm>
            <a:off x="4085200" y="94200"/>
            <a:ext cx="8733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4" name="Google Shape;29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5077" y="74213"/>
            <a:ext cx="689875" cy="689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5" name="Google Shape;295;p29"/>
          <p:cNvCxnSpPr/>
          <p:nvPr/>
        </p:nvCxnSpPr>
        <p:spPr>
          <a:xfrm>
            <a:off x="-29600" y="4973275"/>
            <a:ext cx="9184200" cy="6600"/>
          </a:xfrm>
          <a:prstGeom prst="straightConnector1">
            <a:avLst/>
          </a:prstGeom>
          <a:noFill/>
          <a:ln w="28575" cap="flat" cmpd="sng">
            <a:solidFill>
              <a:srgbClr val="DECC6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6" name="Google Shape;296;p29"/>
          <p:cNvSpPr/>
          <p:nvPr/>
        </p:nvSpPr>
        <p:spPr>
          <a:xfrm>
            <a:off x="3698475" y="4839625"/>
            <a:ext cx="16431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0005B"/>
                </a:solidFill>
                <a:latin typeface="Charmonman"/>
                <a:ea typeface="Charmonman"/>
                <a:cs typeface="Charmonman"/>
                <a:sym typeface="Charmonman"/>
              </a:rPr>
              <a:t>Discovering Endless Possibilities</a:t>
            </a:r>
            <a:endParaRPr sz="800" b="1">
              <a:solidFill>
                <a:srgbClr val="00005B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  <p:sp>
        <p:nvSpPr>
          <p:cNvPr id="297" name="Google Shape;297;p29"/>
          <p:cNvSpPr txBox="1"/>
          <p:nvPr/>
        </p:nvSpPr>
        <p:spPr>
          <a:xfrm>
            <a:off x="179675" y="793600"/>
            <a:ext cx="8451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/>
          </a:p>
        </p:txBody>
      </p:sp>
      <p:sp>
        <p:nvSpPr>
          <p:cNvPr id="298" name="Google Shape;298;p29"/>
          <p:cNvSpPr txBox="1"/>
          <p:nvPr/>
        </p:nvSpPr>
        <p:spPr>
          <a:xfrm>
            <a:off x="896575" y="786475"/>
            <a:ext cx="6370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/>
              <a:t>Celebrating Principals’ Month in Clay</a:t>
            </a:r>
            <a:endParaRPr sz="2300" b="1"/>
          </a:p>
        </p:txBody>
      </p:sp>
      <p:pic>
        <p:nvPicPr>
          <p:cNvPr id="299" name="Google Shape;29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675" y="1477675"/>
            <a:ext cx="2507401" cy="3343201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0" name="Google Shape;300;p29"/>
          <p:cNvPicPr preferRelativeResize="0"/>
          <p:nvPr/>
        </p:nvPicPr>
        <p:blipFill rotWithShape="1">
          <a:blip r:embed="rId6">
            <a:alphaModFix/>
          </a:blip>
          <a:srcRect l="25844" t="13338" r="13728" b="25726"/>
          <a:stretch/>
        </p:blipFill>
        <p:spPr>
          <a:xfrm>
            <a:off x="6290025" y="1463539"/>
            <a:ext cx="2507401" cy="3371464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1" name="Google Shape;301;p29"/>
          <p:cNvPicPr preferRelativeResize="0"/>
          <p:nvPr/>
        </p:nvPicPr>
        <p:blipFill rotWithShape="1">
          <a:blip r:embed="rId7">
            <a:alphaModFix/>
          </a:blip>
          <a:srcRect l="18165" t="18149" r="15172" b="7831"/>
          <a:stretch/>
        </p:blipFill>
        <p:spPr>
          <a:xfrm>
            <a:off x="3390825" y="1477675"/>
            <a:ext cx="2258373" cy="3343201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5025" y="164612"/>
            <a:ext cx="465826" cy="465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7" name="Google Shape;307;p30"/>
          <p:cNvCxnSpPr/>
          <p:nvPr/>
        </p:nvCxnSpPr>
        <p:spPr>
          <a:xfrm rot="10800000" flipH="1">
            <a:off x="1050" y="298175"/>
            <a:ext cx="9141900" cy="5700"/>
          </a:xfrm>
          <a:prstGeom prst="straightConnector1">
            <a:avLst/>
          </a:prstGeom>
          <a:noFill/>
          <a:ln w="76200" cap="flat" cmpd="sng">
            <a:solidFill>
              <a:srgbClr val="212D6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8" name="Google Shape;308;p30"/>
          <p:cNvSpPr/>
          <p:nvPr/>
        </p:nvSpPr>
        <p:spPr>
          <a:xfrm>
            <a:off x="4085200" y="94200"/>
            <a:ext cx="8733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9" name="Google Shape;30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5077" y="74213"/>
            <a:ext cx="689875" cy="689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" name="Google Shape;310;p30"/>
          <p:cNvCxnSpPr/>
          <p:nvPr/>
        </p:nvCxnSpPr>
        <p:spPr>
          <a:xfrm>
            <a:off x="-29600" y="4973275"/>
            <a:ext cx="9184200" cy="6600"/>
          </a:xfrm>
          <a:prstGeom prst="straightConnector1">
            <a:avLst/>
          </a:prstGeom>
          <a:noFill/>
          <a:ln w="28575" cap="flat" cmpd="sng">
            <a:solidFill>
              <a:srgbClr val="DECC6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1" name="Google Shape;311;p30"/>
          <p:cNvSpPr/>
          <p:nvPr/>
        </p:nvSpPr>
        <p:spPr>
          <a:xfrm>
            <a:off x="3698475" y="4839625"/>
            <a:ext cx="16431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0005B"/>
                </a:solidFill>
                <a:latin typeface="Charmonman"/>
                <a:ea typeface="Charmonman"/>
                <a:cs typeface="Charmonman"/>
                <a:sym typeface="Charmonman"/>
              </a:rPr>
              <a:t>Discovering Endless Possibilities</a:t>
            </a:r>
            <a:endParaRPr sz="800" b="1">
              <a:solidFill>
                <a:srgbClr val="00005B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  <p:sp>
        <p:nvSpPr>
          <p:cNvPr id="312" name="Google Shape;312;p30"/>
          <p:cNvSpPr txBox="1"/>
          <p:nvPr/>
        </p:nvSpPr>
        <p:spPr>
          <a:xfrm>
            <a:off x="179675" y="793600"/>
            <a:ext cx="8451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/>
          </a:p>
        </p:txBody>
      </p:sp>
      <p:sp>
        <p:nvSpPr>
          <p:cNvPr id="313" name="Google Shape;313;p30"/>
          <p:cNvSpPr txBox="1"/>
          <p:nvPr/>
        </p:nvSpPr>
        <p:spPr>
          <a:xfrm>
            <a:off x="896575" y="786475"/>
            <a:ext cx="6370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/>
              <a:t>Upcoming Events</a:t>
            </a:r>
            <a:endParaRPr sz="2300" b="1"/>
          </a:p>
        </p:txBody>
      </p:sp>
      <p:sp>
        <p:nvSpPr>
          <p:cNvPr id="314" name="Google Shape;314;p30"/>
          <p:cNvSpPr txBox="1"/>
          <p:nvPr/>
        </p:nvSpPr>
        <p:spPr>
          <a:xfrm>
            <a:off x="808800" y="1769275"/>
            <a:ext cx="715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0"/>
          <p:cNvSpPr txBox="1"/>
          <p:nvPr/>
        </p:nvSpPr>
        <p:spPr>
          <a:xfrm>
            <a:off x="335450" y="1541863"/>
            <a:ext cx="5133300" cy="2124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Spring Park Elementary School: Rezoning</a:t>
            </a:r>
            <a:br>
              <a:rPr lang="en" sz="1800"/>
            </a:b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Impact Fee Study</a:t>
            </a:r>
            <a:br>
              <a:rPr lang="en" sz="1800"/>
            </a:b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Five-Year Strategic Plan (2023-2028)</a:t>
            </a:r>
            <a:br>
              <a:rPr lang="en" sz="1800"/>
            </a:b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District Accreditation</a:t>
            </a:r>
            <a:endParaRPr sz="1800"/>
          </a:p>
        </p:txBody>
      </p:sp>
      <p:pic>
        <p:nvPicPr>
          <p:cNvPr id="316" name="Google Shape;31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6250" y="1393988"/>
            <a:ext cx="3126497" cy="2344873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1"/>
          <p:cNvSpPr/>
          <p:nvPr/>
        </p:nvSpPr>
        <p:spPr>
          <a:xfrm>
            <a:off x="-29600" y="0"/>
            <a:ext cx="9184200" cy="25344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2" name="Google Shape;322;p31"/>
          <p:cNvCxnSpPr/>
          <p:nvPr/>
        </p:nvCxnSpPr>
        <p:spPr>
          <a:xfrm rot="10800000" flipH="1">
            <a:off x="1050" y="2568900"/>
            <a:ext cx="9141900" cy="5700"/>
          </a:xfrm>
          <a:prstGeom prst="straightConnector1">
            <a:avLst/>
          </a:prstGeom>
          <a:noFill/>
          <a:ln w="114300" cap="flat" cmpd="sng">
            <a:solidFill>
              <a:srgbClr val="00005B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3" name="Google Shape;3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2298" y="194200"/>
            <a:ext cx="1375450" cy="1375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4" name="Google Shape;324;p31"/>
          <p:cNvCxnSpPr/>
          <p:nvPr/>
        </p:nvCxnSpPr>
        <p:spPr>
          <a:xfrm>
            <a:off x="-29600" y="4973275"/>
            <a:ext cx="9184200" cy="6600"/>
          </a:xfrm>
          <a:prstGeom prst="straightConnector1">
            <a:avLst/>
          </a:prstGeom>
          <a:noFill/>
          <a:ln w="28575" cap="flat" cmpd="sng">
            <a:solidFill>
              <a:srgbClr val="DECC6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5" name="Google Shape;325;p31"/>
          <p:cNvSpPr/>
          <p:nvPr/>
        </p:nvSpPr>
        <p:spPr>
          <a:xfrm>
            <a:off x="3698475" y="4839625"/>
            <a:ext cx="16431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0007C"/>
                </a:solidFill>
                <a:latin typeface="Charmonman"/>
                <a:ea typeface="Charmonman"/>
                <a:cs typeface="Charmonman"/>
                <a:sym typeface="Charmonman"/>
              </a:rPr>
              <a:t>Discovering Endless Possibilities</a:t>
            </a:r>
            <a:endParaRPr sz="800" b="1">
              <a:solidFill>
                <a:srgbClr val="00007C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  <p:cxnSp>
        <p:nvCxnSpPr>
          <p:cNvPr id="326" name="Google Shape;326;p31"/>
          <p:cNvCxnSpPr/>
          <p:nvPr/>
        </p:nvCxnSpPr>
        <p:spPr>
          <a:xfrm rot="10800000" flipH="1">
            <a:off x="1050" y="2568900"/>
            <a:ext cx="9141900" cy="5700"/>
          </a:xfrm>
          <a:prstGeom prst="straightConnector1">
            <a:avLst/>
          </a:prstGeom>
          <a:noFill/>
          <a:ln w="114300" cap="flat" cmpd="sng">
            <a:solidFill>
              <a:srgbClr val="DECC6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7" name="Google Shape;327;p31"/>
          <p:cNvSpPr/>
          <p:nvPr/>
        </p:nvSpPr>
        <p:spPr>
          <a:xfrm>
            <a:off x="1852800" y="1725600"/>
            <a:ext cx="5438400" cy="1692300"/>
          </a:xfrm>
          <a:prstGeom prst="rect">
            <a:avLst/>
          </a:prstGeom>
          <a:solidFill>
            <a:srgbClr val="212D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Thank you!</a:t>
            </a:r>
            <a:endParaRPr sz="3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229875" y="4705525"/>
            <a:ext cx="8632500" cy="264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December 2018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l="30133"/>
          <a:stretch/>
        </p:blipFill>
        <p:spPr>
          <a:xfrm>
            <a:off x="7603450" y="133525"/>
            <a:ext cx="1207625" cy="5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title" idx="4294967295"/>
          </p:nvPr>
        </p:nvSpPr>
        <p:spPr>
          <a:xfrm>
            <a:off x="229875" y="709775"/>
            <a:ext cx="8581200" cy="39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999999"/>
              </a:solidFill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-15675" y="1718625"/>
            <a:ext cx="9159600" cy="3425100"/>
          </a:xfrm>
          <a:prstGeom prst="rect">
            <a:avLst/>
          </a:prstGeom>
          <a:solidFill>
            <a:srgbClr val="212D6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"/>
              <a:buChar char="❖"/>
            </a:pPr>
            <a:r>
              <a:rPr lang="en" sz="3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Academically High-Performing District</a:t>
            </a:r>
            <a:br>
              <a:rPr lang="en" sz="3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3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"/>
              <a:buChar char="❖"/>
            </a:pPr>
            <a:r>
              <a:rPr lang="en" sz="3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Schools of the Month</a:t>
            </a:r>
            <a:endParaRPr sz="3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5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8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0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"/>
              <a:buChar char="❖"/>
            </a:pPr>
            <a:r>
              <a:rPr lang="en" sz="3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National Principals Month</a:t>
            </a:r>
            <a:endParaRPr sz="3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600" y="133525"/>
            <a:ext cx="1353550" cy="1353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Google Shape;69;p14"/>
          <p:cNvCxnSpPr/>
          <p:nvPr/>
        </p:nvCxnSpPr>
        <p:spPr>
          <a:xfrm rot="10800000" flipH="1">
            <a:off x="-24825" y="1658625"/>
            <a:ext cx="9141900" cy="5700"/>
          </a:xfrm>
          <a:prstGeom prst="straightConnector1">
            <a:avLst/>
          </a:prstGeom>
          <a:noFill/>
          <a:ln w="114300" cap="flat" cmpd="sng">
            <a:solidFill>
              <a:srgbClr val="DECC6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14"/>
          <p:cNvSpPr txBox="1"/>
          <p:nvPr/>
        </p:nvSpPr>
        <p:spPr>
          <a:xfrm>
            <a:off x="1881075" y="328050"/>
            <a:ext cx="69813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00007C"/>
                </a:solidFill>
                <a:latin typeface="Roboto"/>
                <a:ea typeface="Roboto"/>
                <a:cs typeface="Roboto"/>
                <a:sym typeface="Roboto"/>
              </a:rPr>
              <a:t>Presentation Objectives</a:t>
            </a:r>
            <a:endParaRPr sz="4800" b="1">
              <a:solidFill>
                <a:srgbClr val="00007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/>
          <p:nvPr/>
        </p:nvSpPr>
        <p:spPr>
          <a:xfrm>
            <a:off x="229875" y="4705525"/>
            <a:ext cx="8632500" cy="264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December 2018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3">
            <a:alphaModFix/>
          </a:blip>
          <a:srcRect l="30133"/>
          <a:stretch/>
        </p:blipFill>
        <p:spPr>
          <a:xfrm>
            <a:off x="7603450" y="133525"/>
            <a:ext cx="1207625" cy="5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>
            <a:spLocks noGrp="1"/>
          </p:cNvSpPr>
          <p:nvPr>
            <p:ph type="ctrTitle"/>
          </p:nvPr>
        </p:nvSpPr>
        <p:spPr>
          <a:xfrm>
            <a:off x="229875" y="709775"/>
            <a:ext cx="8581200" cy="39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99999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999999"/>
              </a:solidFill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-15675" y="3018675"/>
            <a:ext cx="9159600" cy="2124900"/>
          </a:xfrm>
          <a:prstGeom prst="rect">
            <a:avLst/>
          </a:prstGeom>
          <a:solidFill>
            <a:srgbClr val="212D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School District Rating</a:t>
            </a:r>
            <a:endParaRPr sz="3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4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3025" y="221100"/>
            <a:ext cx="2577925" cy="2577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15"/>
          <p:cNvCxnSpPr/>
          <p:nvPr/>
        </p:nvCxnSpPr>
        <p:spPr>
          <a:xfrm rot="10800000" flipH="1">
            <a:off x="-24825" y="3018675"/>
            <a:ext cx="9141900" cy="5700"/>
          </a:xfrm>
          <a:prstGeom prst="straightConnector1">
            <a:avLst/>
          </a:prstGeom>
          <a:noFill/>
          <a:ln w="114300" cap="flat" cmpd="sng">
            <a:solidFill>
              <a:srgbClr val="DECC6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" name="Google Shape;8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5025" y="164612"/>
            <a:ext cx="465826" cy="465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Google Shape;87;p16"/>
          <p:cNvCxnSpPr/>
          <p:nvPr/>
        </p:nvCxnSpPr>
        <p:spPr>
          <a:xfrm rot="10800000" flipH="1">
            <a:off x="1050" y="298175"/>
            <a:ext cx="9141900" cy="5700"/>
          </a:xfrm>
          <a:prstGeom prst="straightConnector1">
            <a:avLst/>
          </a:prstGeom>
          <a:noFill/>
          <a:ln w="76200" cap="flat" cmpd="sng">
            <a:solidFill>
              <a:srgbClr val="212D6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" name="Google Shape;88;p16"/>
          <p:cNvSpPr/>
          <p:nvPr/>
        </p:nvSpPr>
        <p:spPr>
          <a:xfrm>
            <a:off x="4085200" y="94200"/>
            <a:ext cx="8733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5077" y="74213"/>
            <a:ext cx="689875" cy="689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" name="Google Shape;90;p16"/>
          <p:cNvCxnSpPr/>
          <p:nvPr/>
        </p:nvCxnSpPr>
        <p:spPr>
          <a:xfrm>
            <a:off x="-29600" y="4973275"/>
            <a:ext cx="9184200" cy="6600"/>
          </a:xfrm>
          <a:prstGeom prst="straightConnector1">
            <a:avLst/>
          </a:prstGeom>
          <a:noFill/>
          <a:ln w="28575" cap="flat" cmpd="sng">
            <a:solidFill>
              <a:srgbClr val="DECC6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" name="Google Shape;91;p16"/>
          <p:cNvSpPr/>
          <p:nvPr/>
        </p:nvSpPr>
        <p:spPr>
          <a:xfrm>
            <a:off x="3698475" y="4839625"/>
            <a:ext cx="16431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0005B"/>
                </a:solidFill>
                <a:latin typeface="Charmonman"/>
                <a:ea typeface="Charmonman"/>
                <a:cs typeface="Charmonman"/>
                <a:sym typeface="Charmonman"/>
              </a:rPr>
              <a:t>Discovering Endless Possibilities</a:t>
            </a:r>
            <a:endParaRPr sz="800" b="1">
              <a:solidFill>
                <a:srgbClr val="00005B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4620875" y="4212250"/>
            <a:ext cx="41535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/>
          </a:p>
        </p:txBody>
      </p:sp>
      <p:sp>
        <p:nvSpPr>
          <p:cNvPr id="93" name="Google Shape;93;p16"/>
          <p:cNvSpPr txBox="1"/>
          <p:nvPr/>
        </p:nvSpPr>
        <p:spPr>
          <a:xfrm>
            <a:off x="6544125" y="3138150"/>
            <a:ext cx="212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500" y="707400"/>
            <a:ext cx="3926575" cy="39265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6" name="Google Shape;96;p16"/>
          <p:cNvSpPr txBox="1"/>
          <p:nvPr/>
        </p:nvSpPr>
        <p:spPr>
          <a:xfrm>
            <a:off x="4467150" y="764075"/>
            <a:ext cx="4435500" cy="3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Florida Department of Education has named Clay County District Schools an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/>
              <a:t>Academically High-Performing School District</a:t>
            </a:r>
            <a:endParaRPr sz="25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• 2021-2022 school and district grades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• 2021-2022 class size compliance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• 2020-2021 financial audit reviews</a:t>
            </a:r>
            <a:endParaRPr sz="18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5025" y="164612"/>
            <a:ext cx="465826" cy="465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Google Shape;102;p17"/>
          <p:cNvCxnSpPr/>
          <p:nvPr/>
        </p:nvCxnSpPr>
        <p:spPr>
          <a:xfrm rot="10800000" flipH="1">
            <a:off x="1050" y="298175"/>
            <a:ext cx="9141900" cy="5700"/>
          </a:xfrm>
          <a:prstGeom prst="straightConnector1">
            <a:avLst/>
          </a:prstGeom>
          <a:noFill/>
          <a:ln w="76200" cap="flat" cmpd="sng">
            <a:solidFill>
              <a:srgbClr val="212D6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7"/>
          <p:cNvSpPr/>
          <p:nvPr/>
        </p:nvSpPr>
        <p:spPr>
          <a:xfrm>
            <a:off x="4085200" y="94200"/>
            <a:ext cx="8733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5077" y="74213"/>
            <a:ext cx="689875" cy="689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p17"/>
          <p:cNvCxnSpPr/>
          <p:nvPr/>
        </p:nvCxnSpPr>
        <p:spPr>
          <a:xfrm>
            <a:off x="-29600" y="4973275"/>
            <a:ext cx="9184200" cy="6600"/>
          </a:xfrm>
          <a:prstGeom prst="straightConnector1">
            <a:avLst/>
          </a:prstGeom>
          <a:noFill/>
          <a:ln w="28575" cap="flat" cmpd="sng">
            <a:solidFill>
              <a:srgbClr val="DECC6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" name="Google Shape;106;p17"/>
          <p:cNvSpPr/>
          <p:nvPr/>
        </p:nvSpPr>
        <p:spPr>
          <a:xfrm>
            <a:off x="3698475" y="4839625"/>
            <a:ext cx="16431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0005B"/>
                </a:solidFill>
                <a:latin typeface="Charmonman"/>
                <a:ea typeface="Charmonman"/>
                <a:cs typeface="Charmonman"/>
                <a:sym typeface="Charmonman"/>
              </a:rPr>
              <a:t>Discovering Endless Possibilities</a:t>
            </a:r>
            <a:endParaRPr sz="800" b="1">
              <a:solidFill>
                <a:srgbClr val="00005B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4620875" y="4212250"/>
            <a:ext cx="41535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/>
          </a:p>
        </p:txBody>
      </p:sp>
      <p:sp>
        <p:nvSpPr>
          <p:cNvPr id="108" name="Google Shape;108;p17"/>
          <p:cNvSpPr txBox="1"/>
          <p:nvPr/>
        </p:nvSpPr>
        <p:spPr>
          <a:xfrm>
            <a:off x="6544125" y="3138150"/>
            <a:ext cx="212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09" name="Google Shape;10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10" name="Google Shape;110;p17"/>
          <p:cNvSpPr txBox="1"/>
          <p:nvPr/>
        </p:nvSpPr>
        <p:spPr>
          <a:xfrm>
            <a:off x="396800" y="1993300"/>
            <a:ext cx="2839200" cy="21240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Schools whose percentage of possible points earned in its school grade calculation is in the </a:t>
            </a:r>
            <a:r>
              <a:rPr lang="en" b="1" u="sng"/>
              <a:t>80th percentile</a:t>
            </a:r>
            <a:r>
              <a:rPr lang="en" b="1"/>
              <a:t> or higher for schools comprised of the same grade groupings (elementary, middle, high and combination) for at least two of the last three school years.</a:t>
            </a:r>
            <a:endParaRPr b="1"/>
          </a:p>
        </p:txBody>
      </p:sp>
      <p:sp>
        <p:nvSpPr>
          <p:cNvPr id="111" name="Google Shape;111;p17"/>
          <p:cNvSpPr txBox="1"/>
          <p:nvPr/>
        </p:nvSpPr>
        <p:spPr>
          <a:xfrm>
            <a:off x="254550" y="613925"/>
            <a:ext cx="406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7"/>
          <p:cNvSpPr txBox="1"/>
          <p:nvPr/>
        </p:nvSpPr>
        <p:spPr>
          <a:xfrm>
            <a:off x="4298400" y="1791438"/>
            <a:ext cx="3930600" cy="569400"/>
          </a:xfrm>
          <a:prstGeom prst="rect">
            <a:avLst/>
          </a:prstGeom>
          <a:solidFill>
            <a:srgbClr val="3D85C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chemeClr val="lt1"/>
                </a:solidFill>
              </a:rPr>
              <a:t>Schools of Excellence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4381950" y="2328750"/>
            <a:ext cx="37635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en" b="1"/>
              <a:t>Orange Park Elementary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en" b="1"/>
              <a:t>Keystone Heights Elementary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en" b="1"/>
              <a:t>Lakeside Elementary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en" b="1"/>
              <a:t>Paterson Elementary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en" b="1"/>
              <a:t>Fleming Island Elementary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en" b="1"/>
              <a:t>Thunderbolt Elementary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en" b="1"/>
              <a:t>Discovery Oaks Elementary</a:t>
            </a:r>
            <a:endParaRPr b="1"/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4225" y="3028423"/>
            <a:ext cx="1521300" cy="202840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4600" y="428625"/>
            <a:ext cx="3543875" cy="1013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/>
          <p:nvPr/>
        </p:nvSpPr>
        <p:spPr>
          <a:xfrm>
            <a:off x="229875" y="4705525"/>
            <a:ext cx="8632500" cy="264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December 2018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121" name="Google Shape;121;p18"/>
          <p:cNvPicPr preferRelativeResize="0"/>
          <p:nvPr/>
        </p:nvPicPr>
        <p:blipFill rotWithShape="1">
          <a:blip r:embed="rId3">
            <a:alphaModFix/>
          </a:blip>
          <a:srcRect l="30133"/>
          <a:stretch/>
        </p:blipFill>
        <p:spPr>
          <a:xfrm>
            <a:off x="7603450" y="133525"/>
            <a:ext cx="1207625" cy="5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8"/>
          <p:cNvSpPr txBox="1">
            <a:spLocks noGrp="1"/>
          </p:cNvSpPr>
          <p:nvPr>
            <p:ph type="ctrTitle"/>
          </p:nvPr>
        </p:nvSpPr>
        <p:spPr>
          <a:xfrm>
            <a:off x="229875" y="709775"/>
            <a:ext cx="8581200" cy="39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99999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999999"/>
              </a:solidFill>
            </a:endParaRPr>
          </a:p>
        </p:txBody>
      </p:sp>
      <p:sp>
        <p:nvSpPr>
          <p:cNvPr id="123" name="Google Shape;123;p18"/>
          <p:cNvSpPr/>
          <p:nvPr/>
        </p:nvSpPr>
        <p:spPr>
          <a:xfrm>
            <a:off x="-15675" y="3018675"/>
            <a:ext cx="9159600" cy="2124900"/>
          </a:xfrm>
          <a:prstGeom prst="rect">
            <a:avLst/>
          </a:prstGeom>
          <a:solidFill>
            <a:srgbClr val="212D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Schools of the Month</a:t>
            </a:r>
            <a:endParaRPr sz="3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4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4" name="Google Shape;12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3025" y="221100"/>
            <a:ext cx="2577925" cy="2577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" name="Google Shape;125;p18"/>
          <p:cNvCxnSpPr/>
          <p:nvPr/>
        </p:nvCxnSpPr>
        <p:spPr>
          <a:xfrm rot="10800000" flipH="1">
            <a:off x="-24825" y="3018675"/>
            <a:ext cx="9141900" cy="5700"/>
          </a:xfrm>
          <a:prstGeom prst="straightConnector1">
            <a:avLst/>
          </a:prstGeom>
          <a:noFill/>
          <a:ln w="114300" cap="flat" cmpd="sng">
            <a:solidFill>
              <a:srgbClr val="DECC6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5025" y="164612"/>
            <a:ext cx="465826" cy="465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19"/>
          <p:cNvCxnSpPr/>
          <p:nvPr/>
        </p:nvCxnSpPr>
        <p:spPr>
          <a:xfrm rot="10800000" flipH="1">
            <a:off x="1050" y="298175"/>
            <a:ext cx="9141900" cy="5700"/>
          </a:xfrm>
          <a:prstGeom prst="straightConnector1">
            <a:avLst/>
          </a:prstGeom>
          <a:noFill/>
          <a:ln w="76200" cap="flat" cmpd="sng">
            <a:solidFill>
              <a:srgbClr val="212D6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3" name="Google Shape;133;p19"/>
          <p:cNvSpPr/>
          <p:nvPr/>
        </p:nvSpPr>
        <p:spPr>
          <a:xfrm>
            <a:off x="4085200" y="94200"/>
            <a:ext cx="8733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" name="Google Shape;13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5077" y="74213"/>
            <a:ext cx="689875" cy="689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Google Shape;135;p19"/>
          <p:cNvCxnSpPr/>
          <p:nvPr/>
        </p:nvCxnSpPr>
        <p:spPr>
          <a:xfrm>
            <a:off x="-29600" y="4973275"/>
            <a:ext cx="9184200" cy="6600"/>
          </a:xfrm>
          <a:prstGeom prst="straightConnector1">
            <a:avLst/>
          </a:prstGeom>
          <a:noFill/>
          <a:ln w="28575" cap="flat" cmpd="sng">
            <a:solidFill>
              <a:srgbClr val="DECC6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19"/>
          <p:cNvSpPr/>
          <p:nvPr/>
        </p:nvSpPr>
        <p:spPr>
          <a:xfrm>
            <a:off x="3698475" y="4839625"/>
            <a:ext cx="16431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0005B"/>
                </a:solidFill>
                <a:latin typeface="Charmonman"/>
                <a:ea typeface="Charmonman"/>
                <a:cs typeface="Charmonman"/>
                <a:sym typeface="Charmonman"/>
              </a:rPr>
              <a:t>Discovering Endless Possibilities</a:t>
            </a:r>
            <a:endParaRPr sz="800" b="1">
              <a:solidFill>
                <a:srgbClr val="00005B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  <p:sp>
        <p:nvSpPr>
          <p:cNvPr id="137" name="Google Shape;137;p19"/>
          <p:cNvSpPr txBox="1"/>
          <p:nvPr/>
        </p:nvSpPr>
        <p:spPr>
          <a:xfrm>
            <a:off x="2684759" y="806575"/>
            <a:ext cx="5946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Schools of the Month: October</a:t>
            </a:r>
            <a:endParaRPr sz="2400" b="1"/>
          </a:p>
        </p:txBody>
      </p:sp>
      <p:sp>
        <p:nvSpPr>
          <p:cNvPr id="138" name="Google Shape;138;p19"/>
          <p:cNvSpPr txBox="1"/>
          <p:nvPr/>
        </p:nvSpPr>
        <p:spPr>
          <a:xfrm>
            <a:off x="6596525" y="3138150"/>
            <a:ext cx="212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39" name="Google Shape;13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40" name="Google Shape;140;p19"/>
          <p:cNvSpPr txBox="1"/>
          <p:nvPr/>
        </p:nvSpPr>
        <p:spPr>
          <a:xfrm>
            <a:off x="2970575" y="3779725"/>
            <a:ext cx="223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Keystone Heights Elementary</a:t>
            </a:r>
            <a:endParaRPr b="1"/>
          </a:p>
        </p:txBody>
      </p:sp>
      <p:pic>
        <p:nvPicPr>
          <p:cNvPr id="141" name="Google Shape;141;p19"/>
          <p:cNvPicPr preferRelativeResize="0"/>
          <p:nvPr/>
        </p:nvPicPr>
        <p:blipFill rotWithShape="1">
          <a:blip r:embed="rId5">
            <a:alphaModFix/>
          </a:blip>
          <a:srcRect l="6138" t="1739"/>
          <a:stretch/>
        </p:blipFill>
        <p:spPr>
          <a:xfrm>
            <a:off x="1050" y="0"/>
            <a:ext cx="2420900" cy="510055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 txBox="1"/>
          <p:nvPr/>
        </p:nvSpPr>
        <p:spPr>
          <a:xfrm>
            <a:off x="6098650" y="3887425"/>
            <a:ext cx="223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Middleburg High</a:t>
            </a:r>
            <a:endParaRPr b="1"/>
          </a:p>
        </p:txBody>
      </p:sp>
      <p:sp>
        <p:nvSpPr>
          <p:cNvPr id="143" name="Google Shape;143;p19"/>
          <p:cNvSpPr txBox="1"/>
          <p:nvPr/>
        </p:nvSpPr>
        <p:spPr>
          <a:xfrm>
            <a:off x="4260050" y="1452450"/>
            <a:ext cx="212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Theme</a:t>
            </a:r>
            <a:r>
              <a:rPr lang="en"/>
              <a:t>: </a:t>
            </a:r>
            <a:r>
              <a:rPr lang="en" i="1"/>
              <a:t>School Spirit</a:t>
            </a:r>
            <a:endParaRPr i="1"/>
          </a:p>
        </p:txBody>
      </p:sp>
      <p:pic>
        <p:nvPicPr>
          <p:cNvPr id="144" name="Google Shape;14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3950" y="630448"/>
            <a:ext cx="873300" cy="84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 rotWithShape="1">
          <a:blip r:embed="rId7">
            <a:alphaModFix/>
          </a:blip>
          <a:srcRect t="9255"/>
          <a:stretch/>
        </p:blipFill>
        <p:spPr>
          <a:xfrm>
            <a:off x="2830350" y="2239900"/>
            <a:ext cx="2333943" cy="1539825"/>
          </a:xfrm>
          <a:prstGeom prst="rect">
            <a:avLst/>
          </a:prstGeom>
          <a:noFill/>
          <a:ln w="28575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6" name="Google Shape;146;p19"/>
          <p:cNvPicPr preferRelativeResize="0"/>
          <p:nvPr/>
        </p:nvPicPr>
        <p:blipFill rotWithShape="1">
          <a:blip r:embed="rId8">
            <a:alphaModFix/>
          </a:blip>
          <a:srcRect l="8142" r="3930" b="5132"/>
          <a:stretch/>
        </p:blipFill>
        <p:spPr>
          <a:xfrm>
            <a:off x="5866350" y="2239900"/>
            <a:ext cx="2518576" cy="15398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5025" y="164612"/>
            <a:ext cx="465826" cy="465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20"/>
          <p:cNvCxnSpPr/>
          <p:nvPr/>
        </p:nvCxnSpPr>
        <p:spPr>
          <a:xfrm rot="10800000" flipH="1">
            <a:off x="1050" y="298175"/>
            <a:ext cx="9141900" cy="5700"/>
          </a:xfrm>
          <a:prstGeom prst="straightConnector1">
            <a:avLst/>
          </a:prstGeom>
          <a:noFill/>
          <a:ln w="76200" cap="flat" cmpd="sng">
            <a:solidFill>
              <a:srgbClr val="212D6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" name="Google Shape;153;p20"/>
          <p:cNvSpPr/>
          <p:nvPr/>
        </p:nvSpPr>
        <p:spPr>
          <a:xfrm>
            <a:off x="4085200" y="94200"/>
            <a:ext cx="8733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" name="Google Shape;15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5077" y="74213"/>
            <a:ext cx="689875" cy="689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p20"/>
          <p:cNvCxnSpPr/>
          <p:nvPr/>
        </p:nvCxnSpPr>
        <p:spPr>
          <a:xfrm>
            <a:off x="-29600" y="4973275"/>
            <a:ext cx="9184200" cy="6600"/>
          </a:xfrm>
          <a:prstGeom prst="straightConnector1">
            <a:avLst/>
          </a:prstGeom>
          <a:noFill/>
          <a:ln w="28575" cap="flat" cmpd="sng">
            <a:solidFill>
              <a:srgbClr val="DECC6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" name="Google Shape;156;p20"/>
          <p:cNvSpPr/>
          <p:nvPr/>
        </p:nvSpPr>
        <p:spPr>
          <a:xfrm>
            <a:off x="3698475" y="4839625"/>
            <a:ext cx="1643100" cy="27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0005B"/>
                </a:solidFill>
                <a:latin typeface="Charmonman"/>
                <a:ea typeface="Charmonman"/>
                <a:cs typeface="Charmonman"/>
                <a:sym typeface="Charmonman"/>
              </a:rPr>
              <a:t>Discovering Endless Possibilities</a:t>
            </a:r>
            <a:endParaRPr sz="800" b="1">
              <a:solidFill>
                <a:srgbClr val="00005B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  <p:sp>
        <p:nvSpPr>
          <p:cNvPr id="157" name="Google Shape;157;p20"/>
          <p:cNvSpPr txBox="1"/>
          <p:nvPr/>
        </p:nvSpPr>
        <p:spPr>
          <a:xfrm>
            <a:off x="4645950" y="4208425"/>
            <a:ext cx="41535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/>
          </a:p>
        </p:txBody>
      </p:sp>
      <p:sp>
        <p:nvSpPr>
          <p:cNvPr id="158" name="Google Shape;158;p20"/>
          <p:cNvSpPr txBox="1"/>
          <p:nvPr/>
        </p:nvSpPr>
        <p:spPr>
          <a:xfrm>
            <a:off x="2538050" y="836525"/>
            <a:ext cx="5286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Who Will Be November’s </a:t>
            </a:r>
            <a:br>
              <a:rPr lang="en" sz="2400" b="1"/>
            </a:br>
            <a:r>
              <a:rPr lang="en" sz="2400" b="1"/>
              <a:t>School of the Month?</a:t>
            </a:r>
            <a:endParaRPr sz="2400" b="1"/>
          </a:p>
        </p:txBody>
      </p:sp>
      <p:sp>
        <p:nvSpPr>
          <p:cNvPr id="159" name="Google Shape;159;p20"/>
          <p:cNvSpPr txBox="1"/>
          <p:nvPr/>
        </p:nvSpPr>
        <p:spPr>
          <a:xfrm>
            <a:off x="6596525" y="3138150"/>
            <a:ext cx="212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60" name="Google Shape;16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61" name="Google Shape;161;p20"/>
          <p:cNvPicPr preferRelativeResize="0"/>
          <p:nvPr/>
        </p:nvPicPr>
        <p:blipFill rotWithShape="1">
          <a:blip r:embed="rId5">
            <a:alphaModFix/>
          </a:blip>
          <a:srcRect l="6138" t="1739"/>
          <a:stretch/>
        </p:blipFill>
        <p:spPr>
          <a:xfrm>
            <a:off x="1050" y="0"/>
            <a:ext cx="2420900" cy="510055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0"/>
          <p:cNvSpPr txBox="1"/>
          <p:nvPr/>
        </p:nvSpPr>
        <p:spPr>
          <a:xfrm>
            <a:off x="3833275" y="1832375"/>
            <a:ext cx="3354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u="sng"/>
              <a:t>Theme</a:t>
            </a:r>
            <a:r>
              <a:rPr lang="en" sz="1900" b="1"/>
              <a:t>: </a:t>
            </a:r>
            <a:r>
              <a:rPr lang="en" sz="1900" b="1" i="1"/>
              <a:t>Everyday Heroes</a:t>
            </a:r>
            <a:endParaRPr sz="1900" b="1" i="1"/>
          </a:p>
        </p:txBody>
      </p:sp>
      <p:pic>
        <p:nvPicPr>
          <p:cNvPr id="163" name="Google Shape;16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6500" y="2714400"/>
            <a:ext cx="2125947" cy="167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53175" y="2795925"/>
            <a:ext cx="1912576" cy="114135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5" name="Google Shape;165;p20"/>
          <p:cNvSpPr txBox="1"/>
          <p:nvPr/>
        </p:nvSpPr>
        <p:spPr>
          <a:xfrm>
            <a:off x="2485650" y="2668725"/>
            <a:ext cx="32568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Visit </a:t>
            </a:r>
            <a:r>
              <a:rPr lang="en" u="sng">
                <a:solidFill>
                  <a:schemeClr val="hlink"/>
                </a:solidFill>
                <a:hlinkClick r:id="rId8"/>
              </a:rPr>
              <a:t>www.oneclay.net</a:t>
            </a:r>
            <a:r>
              <a:rPr lang="en"/>
              <a:t> to nominate a school</a:t>
            </a:r>
            <a:br>
              <a:rPr lang="en"/>
            </a:b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Deadline: </a:t>
            </a:r>
            <a:br>
              <a:rPr lang="en"/>
            </a:br>
            <a:r>
              <a:rPr lang="en"/>
              <a:t>Tuesday, November  22</a:t>
            </a:r>
            <a:br>
              <a:rPr lang="en"/>
            </a:b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Winners announced at the December board meeting</a:t>
            </a:r>
            <a:endParaRPr/>
          </a:p>
        </p:txBody>
      </p:sp>
      <p:sp>
        <p:nvSpPr>
          <p:cNvPr id="166" name="Google Shape;166;p20"/>
          <p:cNvSpPr txBox="1"/>
          <p:nvPr/>
        </p:nvSpPr>
        <p:spPr>
          <a:xfrm>
            <a:off x="3698475" y="1872575"/>
            <a:ext cx="3450900" cy="400200"/>
          </a:xfrm>
          <a:prstGeom prst="rect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1"/>
          <p:cNvSpPr/>
          <p:nvPr/>
        </p:nvSpPr>
        <p:spPr>
          <a:xfrm>
            <a:off x="229875" y="4705525"/>
            <a:ext cx="8632500" cy="264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December 2018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172" name="Google Shape;172;p21"/>
          <p:cNvPicPr preferRelativeResize="0"/>
          <p:nvPr/>
        </p:nvPicPr>
        <p:blipFill rotWithShape="1">
          <a:blip r:embed="rId3">
            <a:alphaModFix/>
          </a:blip>
          <a:srcRect l="30133"/>
          <a:stretch/>
        </p:blipFill>
        <p:spPr>
          <a:xfrm>
            <a:off x="7603450" y="133525"/>
            <a:ext cx="1207625" cy="5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 txBox="1">
            <a:spLocks noGrp="1"/>
          </p:cNvSpPr>
          <p:nvPr>
            <p:ph type="title" idx="4294967295"/>
          </p:nvPr>
        </p:nvSpPr>
        <p:spPr>
          <a:xfrm>
            <a:off x="229875" y="709775"/>
            <a:ext cx="8581200" cy="39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999999"/>
              </a:solidFill>
            </a:endParaRPr>
          </a:p>
        </p:txBody>
      </p:sp>
      <p:sp>
        <p:nvSpPr>
          <p:cNvPr id="174" name="Google Shape;174;p21"/>
          <p:cNvSpPr/>
          <p:nvPr/>
        </p:nvSpPr>
        <p:spPr>
          <a:xfrm>
            <a:off x="-15675" y="3018675"/>
            <a:ext cx="9159600" cy="2124900"/>
          </a:xfrm>
          <a:prstGeom prst="rect">
            <a:avLst/>
          </a:prstGeom>
          <a:solidFill>
            <a:srgbClr val="212D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National Principals’ Month</a:t>
            </a:r>
            <a:endParaRPr sz="3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4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5" name="Google Shape;17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3025" y="221100"/>
            <a:ext cx="2577925" cy="2577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21"/>
          <p:cNvCxnSpPr/>
          <p:nvPr/>
        </p:nvCxnSpPr>
        <p:spPr>
          <a:xfrm rot="10800000" flipH="1">
            <a:off x="-24825" y="3018675"/>
            <a:ext cx="9141900" cy="5700"/>
          </a:xfrm>
          <a:prstGeom prst="straightConnector1">
            <a:avLst/>
          </a:prstGeom>
          <a:noFill/>
          <a:ln w="114300" cap="flat" cmpd="sng">
            <a:solidFill>
              <a:srgbClr val="DECC6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635</Words>
  <Application>Microsoft Office PowerPoint</Application>
  <PresentationFormat>On-screen Show (16:9)</PresentationFormat>
  <Paragraphs>135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Charmonman</vt:lpstr>
      <vt:lpstr>Roboto</vt:lpstr>
      <vt:lpstr>Simple Light</vt:lpstr>
      <vt:lpstr> </vt:lpstr>
      <vt:lpstr> </vt:lpstr>
      <vt:lpstr> </vt:lpstr>
      <vt:lpstr>PowerPoint Presentation</vt:lpstr>
      <vt:lpstr>PowerPoint Presentation</vt:lpstr>
      <vt:lpstr> 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O Nora, Bonnie S.</dc:creator>
  <cp:lastModifiedBy>O Nora, Bonnie S.</cp:lastModifiedBy>
  <cp:revision>1</cp:revision>
  <dcterms:modified xsi:type="dcterms:W3CDTF">2022-11-02T19:41:22Z</dcterms:modified>
</cp:coreProperties>
</file>