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 ExtraBold" panose="020B0604020202020204" charset="0"/>
      <p:bold r:id="rId11"/>
      <p:boldItalic r:id="rId12"/>
    </p:embeddedFont>
    <p:embeddedFont>
      <p:font typeface="Charmonman" panose="020B0604020202020204" charset="-34"/>
      <p:regular r:id="rId13"/>
      <p:bold r:id="rId14"/>
    </p:embeddedFont>
    <p:embeddedFont>
      <p:font typeface="Montserrat SemiBold" panose="020B060402020202020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Caveat" panose="020B0604020202020204" charset="0"/>
      <p:regular r:id="rId27"/>
      <p:bold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c60b6f1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c60b6f1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2dd8f14e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f2dd8f14e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3cca430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3cca430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0483a1d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70483a1d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33f0059f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33f0059f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0732575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0732575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0732575b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0732575b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c6612ec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ec6612ec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9875" y="4705525"/>
            <a:ext cx="8632500" cy="26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December 2018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30133"/>
          <a:stretch/>
        </p:blipFill>
        <p:spPr>
          <a:xfrm>
            <a:off x="7603450" y="133525"/>
            <a:ext cx="1207625" cy="5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15675" y="3018675"/>
            <a:ext cx="9159600" cy="2124900"/>
          </a:xfrm>
          <a:prstGeom prst="rect">
            <a:avLst/>
          </a:prstGeom>
          <a:solidFill>
            <a:srgbClr val="212D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025" y="221100"/>
            <a:ext cx="2577925" cy="257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"/>
          <p:cNvCxnSpPr/>
          <p:nvPr/>
        </p:nvCxnSpPr>
        <p:spPr>
          <a:xfrm rot="10800000" flipH="1">
            <a:off x="-125375" y="3018675"/>
            <a:ext cx="9310500" cy="21300"/>
          </a:xfrm>
          <a:prstGeom prst="straightConnector1">
            <a:avLst/>
          </a:prstGeom>
          <a:noFill/>
          <a:ln w="114300" cap="flat" cmpd="sng">
            <a:solidFill>
              <a:srgbClr val="DECC6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2"/>
          <p:cNvSpPr txBox="1"/>
          <p:nvPr/>
        </p:nvSpPr>
        <p:spPr>
          <a:xfrm>
            <a:off x="1571550" y="3769725"/>
            <a:ext cx="600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7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857251" y="1543050"/>
            <a:ext cx="74046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200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○"/>
              <a:defRPr/>
            </a:lvl5pPr>
            <a:lvl6pPr marL="2743200" lvl="5" indent="-32003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857247" y="4667872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2961861" y="4667872"/>
            <a:ext cx="353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6997148" y="4667872"/>
            <a:ext cx="127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29600" y="0"/>
            <a:ext cx="9184200" cy="25344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3"/>
          <p:cNvCxnSpPr/>
          <p:nvPr/>
        </p:nvCxnSpPr>
        <p:spPr>
          <a:xfrm rot="10800000" flipH="1">
            <a:off x="1050" y="2568900"/>
            <a:ext cx="9141900" cy="5700"/>
          </a:xfrm>
          <a:prstGeom prst="straightConnector1">
            <a:avLst/>
          </a:prstGeom>
          <a:noFill/>
          <a:ln w="114300" cap="flat" cmpd="sng">
            <a:solidFill>
              <a:srgbClr val="00005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32298" y="209900"/>
            <a:ext cx="1375450" cy="137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"/>
          <p:cNvCxnSpPr/>
          <p:nvPr/>
        </p:nvCxnSpPr>
        <p:spPr>
          <a:xfrm>
            <a:off x="-29600" y="4973275"/>
            <a:ext cx="9184200" cy="6600"/>
          </a:xfrm>
          <a:prstGeom prst="straightConnector1">
            <a:avLst/>
          </a:prstGeom>
          <a:noFill/>
          <a:ln w="28575" cap="flat" cmpd="sng">
            <a:solidFill>
              <a:srgbClr val="DECC6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3698475" y="4839625"/>
            <a:ext cx="1643100" cy="2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7C"/>
                </a:solidFill>
                <a:latin typeface="Charmonman"/>
                <a:ea typeface="Charmonman"/>
                <a:cs typeface="Charmonman"/>
                <a:sym typeface="Charmonman"/>
              </a:rPr>
              <a:t>Discovering Endless Possibilities</a:t>
            </a:r>
            <a:endParaRPr sz="800" b="1">
              <a:solidFill>
                <a:srgbClr val="00007C"/>
              </a:solidFill>
              <a:latin typeface="Charmonman"/>
              <a:ea typeface="Charmonman"/>
              <a:cs typeface="Charmonman"/>
              <a:sym typeface="Charmonman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8806850" y="4621600"/>
            <a:ext cx="244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</a:endParaRPr>
          </a:p>
        </p:txBody>
      </p:sp>
      <p:cxnSp>
        <p:nvCxnSpPr>
          <p:cNvPr id="27" name="Google Shape;27;p3"/>
          <p:cNvCxnSpPr/>
          <p:nvPr/>
        </p:nvCxnSpPr>
        <p:spPr>
          <a:xfrm rot="10800000" flipH="1">
            <a:off x="1050" y="2568900"/>
            <a:ext cx="9141900" cy="5700"/>
          </a:xfrm>
          <a:prstGeom prst="straightConnector1">
            <a:avLst/>
          </a:prstGeom>
          <a:noFill/>
          <a:ln w="114300" cap="flat" cmpd="sng">
            <a:solidFill>
              <a:srgbClr val="DECC6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3"/>
          <p:cNvSpPr/>
          <p:nvPr/>
        </p:nvSpPr>
        <p:spPr>
          <a:xfrm>
            <a:off x="1555575" y="1673325"/>
            <a:ext cx="5928900" cy="1692300"/>
          </a:xfrm>
          <a:prstGeom prst="rect">
            <a:avLst/>
          </a:prstGeom>
          <a:solidFill>
            <a:srgbClr val="212D67"/>
          </a:solidFill>
          <a:ln w="38100" cap="flat" cmpd="sng">
            <a:solidFill>
              <a:srgbClr val="D0B5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970775" y="3716050"/>
            <a:ext cx="75156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1617950" y="3517750"/>
            <a:ext cx="5928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21200" y="1183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3701" y="826326"/>
            <a:ext cx="3773081" cy="37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525" y="142487"/>
            <a:ext cx="465826" cy="465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4"/>
          <p:cNvCxnSpPr/>
          <p:nvPr/>
        </p:nvCxnSpPr>
        <p:spPr>
          <a:xfrm>
            <a:off x="-20100" y="4951150"/>
            <a:ext cx="9184200" cy="6600"/>
          </a:xfrm>
          <a:prstGeom prst="straightConnector1">
            <a:avLst/>
          </a:prstGeom>
          <a:noFill/>
          <a:ln w="28575" cap="flat" cmpd="sng">
            <a:solidFill>
              <a:srgbClr val="DECC6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4"/>
          <p:cNvSpPr/>
          <p:nvPr/>
        </p:nvSpPr>
        <p:spPr>
          <a:xfrm>
            <a:off x="3707975" y="4817500"/>
            <a:ext cx="1643100" cy="2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5B"/>
                </a:solidFill>
                <a:latin typeface="Charmonman"/>
                <a:ea typeface="Charmonman"/>
                <a:cs typeface="Charmonman"/>
                <a:sym typeface="Charmonman"/>
              </a:rPr>
              <a:t>Discovering Endless Possibilities</a:t>
            </a:r>
            <a:endParaRPr sz="800" b="1">
              <a:solidFill>
                <a:srgbClr val="00005B"/>
              </a:solidFill>
              <a:latin typeface="Charmonman"/>
              <a:ea typeface="Charmonman"/>
              <a:cs typeface="Charmonman"/>
              <a:sym typeface="Charmonman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8816350" y="4599475"/>
            <a:ext cx="244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525" y="142487"/>
            <a:ext cx="465826" cy="465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4"/>
          <p:cNvCxnSpPr/>
          <p:nvPr/>
        </p:nvCxnSpPr>
        <p:spPr>
          <a:xfrm rot="10800000" flipH="1">
            <a:off x="1050" y="372550"/>
            <a:ext cx="9141900" cy="5700"/>
          </a:xfrm>
          <a:prstGeom prst="straightConnector1">
            <a:avLst/>
          </a:prstGeom>
          <a:noFill/>
          <a:ln w="76200" cap="flat" cmpd="sng">
            <a:solidFill>
              <a:srgbClr val="212D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4"/>
          <p:cNvSpPr/>
          <p:nvPr/>
        </p:nvSpPr>
        <p:spPr>
          <a:xfrm>
            <a:off x="7664638" y="265475"/>
            <a:ext cx="873300" cy="2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6352" y="80338"/>
            <a:ext cx="689875" cy="6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11700" y="1183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4525" y="142487"/>
            <a:ext cx="465826" cy="465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5"/>
          <p:cNvCxnSpPr/>
          <p:nvPr/>
        </p:nvCxnSpPr>
        <p:spPr>
          <a:xfrm rot="10800000" flipH="1">
            <a:off x="1050" y="372550"/>
            <a:ext cx="9141900" cy="5700"/>
          </a:xfrm>
          <a:prstGeom prst="straightConnector1">
            <a:avLst/>
          </a:prstGeom>
          <a:noFill/>
          <a:ln w="76200" cap="flat" cmpd="sng">
            <a:solidFill>
              <a:srgbClr val="212D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5"/>
          <p:cNvSpPr/>
          <p:nvPr/>
        </p:nvSpPr>
        <p:spPr>
          <a:xfrm>
            <a:off x="7664638" y="265475"/>
            <a:ext cx="873300" cy="2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6352" y="80338"/>
            <a:ext cx="689875" cy="68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5"/>
          <p:cNvCxnSpPr/>
          <p:nvPr/>
        </p:nvCxnSpPr>
        <p:spPr>
          <a:xfrm>
            <a:off x="-20100" y="4951150"/>
            <a:ext cx="9184200" cy="6600"/>
          </a:xfrm>
          <a:prstGeom prst="straightConnector1">
            <a:avLst/>
          </a:prstGeom>
          <a:noFill/>
          <a:ln w="28575" cap="flat" cmpd="sng">
            <a:solidFill>
              <a:srgbClr val="DECC6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5"/>
          <p:cNvSpPr/>
          <p:nvPr/>
        </p:nvSpPr>
        <p:spPr>
          <a:xfrm>
            <a:off x="3707975" y="4817500"/>
            <a:ext cx="1643100" cy="2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00005B"/>
                </a:solidFill>
                <a:latin typeface="Charmonman"/>
                <a:ea typeface="Charmonman"/>
                <a:cs typeface="Charmonman"/>
                <a:sym typeface="Charmonman"/>
              </a:rPr>
              <a:t>Discovering Endless Possibilities</a:t>
            </a:r>
            <a:endParaRPr sz="800" b="1">
              <a:solidFill>
                <a:srgbClr val="00005B"/>
              </a:solidFill>
              <a:latin typeface="Charmonman"/>
              <a:ea typeface="Charmonman"/>
              <a:cs typeface="Charmonman"/>
              <a:sym typeface="Charmonman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8816350" y="4599475"/>
            <a:ext cx="2442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E4NTg0NjU1MTY1NTc1MjIxNDQiLCJwcmVzZW50YXRpb25JZCI6IjFiQTMzY24xQzhrU2xLU1NBaWhfRkc5NkR1NjQ5VlRoTVFidTE5NHdqS2x3IiwiY29udGVudElkIjoiY3VzdG9tLXJlc3BvbnNlLWRyYWdnYWJsZSIsInNsaWRlSWQiOiJnOWExMjFmOTZiY180XzEiLCJjb250ZW50SW5zdGFuY2VJZCI6IjFiQTMzY24xQzhrU2xLU1NBaWhfRkc5NkR1NjQ5VlRoTVFidTE5NHdqS2x3L2FmMWU0N2JlLTgwMTMtNDJjYi1hM2QwLTM3OWUxYWQ5ZGQ1YyJ9pearId=magic-pear-metadata-identifie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3167575" y="1378125"/>
            <a:ext cx="5394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Apptegy Update</a:t>
            </a:r>
            <a:endParaRPr sz="4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320800" y="241000"/>
            <a:ext cx="4680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D1B66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CLAY COUNTY DISTRICT SCHOOLS</a:t>
            </a:r>
            <a:endParaRPr sz="1900">
              <a:solidFill>
                <a:srgbClr val="D1B66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288725" y="2804800"/>
            <a:ext cx="468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July 29, 2025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>
            <a:off x="4297225" y="2525875"/>
            <a:ext cx="3135000" cy="0"/>
          </a:xfrm>
          <a:prstGeom prst="straightConnector1">
            <a:avLst/>
          </a:prstGeom>
          <a:noFill/>
          <a:ln w="19050" cap="flat" cmpd="sng">
            <a:solidFill>
              <a:srgbClr val="D12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19" name="Google Shape;119;p20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Timeline Review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60225" y="1056625"/>
            <a:ext cx="7511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800" y="882700"/>
            <a:ext cx="7591800" cy="40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5208445" y="1345499"/>
            <a:ext cx="696600" cy="107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12D67"/>
          </a:solidFill>
          <a:ln w="9525" cap="flat" cmpd="sng">
            <a:solidFill>
              <a:srgbClr val="DECC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Here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1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33" name="Google Shape;133;p21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Website Analytics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-17050" y="915325"/>
            <a:ext cx="4965600" cy="4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Key Improvements with the New Apptegy Website (January 1, 2025 - May 20, 2025 vs. January 1, 2024 - May 20, 2024):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Active Users: The new Apptegy website saw a significant increase in active users, growing from 199,000 to 270,000. This represents an </a:t>
            </a:r>
            <a:r>
              <a:rPr lang="en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increase of 35.68%.</a:t>
            </a:r>
            <a:endParaRPr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Average Engagement Time: User engagement also dramatically improved. The average engagement time per user on the new Apptegy site is 90 seconds, compared to 40 seconds on the previous site. This is a remarkable </a:t>
            </a:r>
            <a:r>
              <a:rPr lang="en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increase of 125.00%.</a:t>
            </a:r>
            <a:endParaRPr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40" name="Google Shape;140;p21" title="Screen Shot 2025-07-16 at 1.51.45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8550" y="1691212"/>
            <a:ext cx="4098601" cy="223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2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46" name="Google Shape;146;p22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2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 Downloads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0" y="870425"/>
            <a:ext cx="80565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 have continued our drip campaign for downloading the app throughout the summer.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Apple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Total downloads as of May: 9,720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Total downloads as of July 17: 11,000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	       			           INCREASE: </a:t>
            </a: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1,280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Android: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Total downloads as of May: 4,630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Total downloads as of July 17: 5,200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                                  INCREASE: </a:t>
            </a: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570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Total downloads: 16,200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53" name="Google Shape;153;p22" title="OneClay App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650" y="1708200"/>
            <a:ext cx="2998676" cy="299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3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59" name="Google Shape;159;p23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Rooms Update - Launched on May 20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5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3" title="Screenshot 2025-03-31 10.54.13 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3925" y="1849850"/>
            <a:ext cx="3565651" cy="24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94025" y="915325"/>
            <a:ext cx="49899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Rooms will be the primary method for school-to-guardian communication for the 2025-2026 school year.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Summer Training Numbers: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848 teachers trained via in-person IAF sessions in May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 Fine Arts Teachers Trained During Fine Arts Summer Academy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178 Staff members completed Backpack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201 Staff members have attended summer virtual Rooms training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 Athletic Directors have attended Rooms training in July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28 Administrators trained this summer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4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72" name="Google Shape;172;p24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Active Rooms Parent Accounts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6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1723" y="1384450"/>
            <a:ext cx="3484726" cy="348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>
            <a:off x="187850" y="1031213"/>
            <a:ext cx="49899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 have 36% of our parents/guardians with activated accounts on Rooms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goal (based on Apptegy) is 50% activation rate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Top Five Schools with Activated Accounts: 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○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OPE - 53%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○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TBE - 49%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○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FIE- 47%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○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PES - 45%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6550" algn="l" rtl="0">
              <a:spcBef>
                <a:spcPts val="1000"/>
              </a:spcBef>
              <a:spcAft>
                <a:spcPts val="1000"/>
              </a:spcAft>
              <a:buClr>
                <a:srgbClr val="080809"/>
              </a:buClr>
              <a:buSzPts val="1700"/>
              <a:buFont typeface="Montserrat"/>
              <a:buChar char="○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LAE - 44%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5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85" name="Google Shape;185;p25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5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Alerts and Engage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7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152375" y="1199700"/>
            <a:ext cx="4902600" cy="1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Trained all administrators on Alerts and Engage over summer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080809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Alerts is our Mass Notification system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080809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rgbClr val="08080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Engage is our new platform for newsletter</a:t>
            </a:r>
            <a:endParaRPr sz="1700">
              <a:solidFill>
                <a:srgbClr val="08080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5" title="Screen Shot 2025-07-17 at 3.16.01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41626" y="374475"/>
            <a:ext cx="1888875" cy="461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 title="Screen Shot 2025-07-17 at 3.17.48 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425" y="3091775"/>
            <a:ext cx="4966148" cy="16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6"/>
          <p:cNvGrpSpPr/>
          <p:nvPr/>
        </p:nvGrpSpPr>
        <p:grpSpPr>
          <a:xfrm>
            <a:off x="7650077" y="0"/>
            <a:ext cx="1493924" cy="5143499"/>
            <a:chOff x="7650077" y="0"/>
            <a:chExt cx="1493924" cy="5143499"/>
          </a:xfrm>
        </p:grpSpPr>
        <p:pic>
          <p:nvPicPr>
            <p:cNvPr id="199" name="Google Shape;199;p26"/>
            <p:cNvPicPr preferRelativeResize="0"/>
            <p:nvPr/>
          </p:nvPicPr>
          <p:blipFill rotWithShape="1">
            <a:blip r:embed="rId3">
              <a:alphaModFix/>
            </a:blip>
            <a:srcRect l="83662"/>
            <a:stretch/>
          </p:blipFill>
          <p:spPr>
            <a:xfrm>
              <a:off x="7650077" y="0"/>
              <a:ext cx="1493924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31887" y="200950"/>
              <a:ext cx="807801" cy="80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6">
            <a:alphaModFix/>
          </a:blip>
          <a:srcRect t="41260" r="4761" b="41260"/>
          <a:stretch/>
        </p:blipFill>
        <p:spPr>
          <a:xfrm>
            <a:off x="-271450" y="200950"/>
            <a:ext cx="805635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34175" y="288725"/>
            <a:ext cx="7445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Next Steps &amp; Timeline </a:t>
            </a:r>
            <a:endParaRPr sz="23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78700" y="957975"/>
            <a:ext cx="7942800" cy="2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Immediate for August: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 marketing plan for parents and guardians to download the new app to stay connected with the district and their child’s school.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 to train staff on the usage of Rooms.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 to refine website pages as needed.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lang="en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 using Engage Newsletters and Alerts for Mass Communication Notifications.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8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(16:9)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Montserrat ExtraBold</vt:lpstr>
      <vt:lpstr>Charmonman</vt:lpstr>
      <vt:lpstr>Montserrat SemiBold</vt:lpstr>
      <vt:lpstr>Poppins</vt:lpstr>
      <vt:lpstr>Montserrat</vt:lpstr>
      <vt:lpstr>Caveat</vt:lpstr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 Nora, Bonnie S.</dc:creator>
  <cp:lastModifiedBy>Bob</cp:lastModifiedBy>
  <cp:revision>1</cp:revision>
  <dcterms:modified xsi:type="dcterms:W3CDTF">2025-07-29T13:59:21Z</dcterms:modified>
</cp:coreProperties>
</file>