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74" r:id="rId3"/>
    <p:sldId id="275" r:id="rId4"/>
    <p:sldId id="277" r:id="rId5"/>
    <p:sldId id="257" r:id="rId6"/>
    <p:sldId id="280" r:id="rId7"/>
    <p:sldId id="281" r:id="rId8"/>
    <p:sldId id="279" r:id="rId9"/>
    <p:sldId id="285" r:id="rId10"/>
    <p:sldId id="288" r:id="rId11"/>
    <p:sldId id="287" r:id="rId12"/>
    <p:sldId id="284" r:id="rId13"/>
    <p:sldId id="286"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78" d="100"/>
          <a:sy n="78" d="100"/>
        </p:scale>
        <p:origin x="-27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1B544-CB04-4E5C-A829-BEF0C5AA2101}" type="datetimeFigureOut">
              <a:rPr lang="en-US" smtClean="0"/>
              <a:pPr/>
              <a:t>2/11/2013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FEC4F-24E0-4C21-81C0-8166135720F9}" type="slidenum">
              <a:rPr lang="en-US" smtClean="0"/>
              <a:pPr/>
              <a:t>‹#›</a:t>
            </a:fld>
            <a:endParaRPr lang="en-US" dirty="0"/>
          </a:p>
        </p:txBody>
      </p:sp>
    </p:spTree>
    <p:extLst>
      <p:ext uri="{BB962C8B-B14F-4D97-AF65-F5344CB8AC3E}">
        <p14:creationId xmlns:p14="http://schemas.microsoft.com/office/powerpoint/2010/main" val="225874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B81E79-EE05-4E2C-9BFB-4D280DFD2131}" type="slidenum">
              <a:rPr lang="en-US" smtClean="0"/>
              <a:pPr/>
              <a:t>‹#›</a:t>
            </a:fld>
            <a:endParaRPr lang="en-US" dirty="0"/>
          </a:p>
        </p:txBody>
      </p:sp>
    </p:spTree>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4956E8-16D7-4751-89C2-9AFDBF25F919}"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9B81E79-EE05-4E2C-9BFB-4D280DFD213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4956E8-16D7-4751-89C2-9AFDBF25F919}" type="datetimeFigureOut">
              <a:rPr lang="en-US" smtClean="0"/>
              <a:pPr/>
              <a:t>2/11/2013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B81E79-EE05-4E2C-9BFB-4D280DFD213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ll dir="ru"/>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image" Target="../media/image4.emf"/><Relationship Id="rId4" Type="http://schemas.openxmlformats.org/officeDocument/2006/relationships/oleObject" Target="../embeddings/Microsoft_Excel_97-2003_Worksheet2.xls"/></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620000" cy="434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Budget Presentation</a:t>
            </a:r>
            <a:br>
              <a:rPr lang="en-US" dirty="0" smtClean="0"/>
            </a:br>
            <a:r>
              <a:rPr lang="en-US" dirty="0" smtClean="0"/>
              <a:t/>
            </a:r>
            <a:br>
              <a:rPr lang="en-US" dirty="0" smtClean="0"/>
            </a:br>
            <a:r>
              <a:rPr lang="en-US" dirty="0" smtClean="0"/>
              <a:t>Program Overview</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981200" y="5486400"/>
            <a:ext cx="7086600" cy="1249437"/>
          </a:xfrm>
        </p:spPr>
        <p:txBody>
          <a:bodyPr>
            <a:normAutofit/>
          </a:bodyPr>
          <a:lstStyle/>
          <a:p>
            <a:r>
              <a:rPr lang="en-US" b="1" dirty="0" smtClean="0">
                <a:solidFill>
                  <a:schemeClr val="bg1"/>
                </a:solidFill>
              </a:rPr>
              <a:t>Susie Glover</a:t>
            </a:r>
          </a:p>
          <a:p>
            <a:r>
              <a:rPr lang="en-US" b="1" dirty="0" smtClean="0">
                <a:solidFill>
                  <a:schemeClr val="bg1"/>
                </a:solidFill>
              </a:rPr>
              <a:t>Director of Food and Nutrition Services</a:t>
            </a:r>
            <a:endParaRPr lang="en-US" b="1" dirty="0">
              <a:solidFill>
                <a:schemeClr val="bg1"/>
              </a:solidFill>
            </a:endParaRPr>
          </a:p>
        </p:txBody>
      </p:sp>
      <p:sp>
        <p:nvSpPr>
          <p:cNvPr id="4" name="Right Arrow 3"/>
          <p:cNvSpPr/>
          <p:nvPr/>
        </p:nvSpPr>
        <p:spPr>
          <a:xfrm>
            <a:off x="16764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209800" y="388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371600" y="0"/>
            <a:ext cx="7315200" cy="2308324"/>
          </a:xfrm>
          <a:prstGeom prst="rect">
            <a:avLst/>
          </a:prstGeom>
        </p:spPr>
        <p:txBody>
          <a:bodyPr wrap="square">
            <a:spAutoFit/>
          </a:bodyPr>
          <a:lstStyle/>
          <a:p>
            <a:r>
              <a:rPr lang="en-US" sz="3200" b="1" dirty="0" smtClean="0"/>
              <a:t>    </a:t>
            </a:r>
          </a:p>
          <a:p>
            <a:endParaRPr lang="en-US" sz="4000" b="1" dirty="0" smtClean="0"/>
          </a:p>
          <a:p>
            <a:r>
              <a:rPr lang="en-US" sz="4000" b="1" dirty="0" smtClean="0"/>
              <a:t>Food and Nutrition Services</a:t>
            </a:r>
          </a:p>
          <a:p>
            <a:endParaRPr lang="en-US" sz="3200" b="1"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896112"/>
          </a:xfrm>
        </p:spPr>
        <p:txBody>
          <a:bodyPr/>
          <a:lstStyle/>
          <a:p>
            <a:pPr algn="ctr"/>
            <a:r>
              <a:rPr lang="en-US" dirty="0" smtClean="0"/>
              <a:t>Fund Balance-2011-2012</a:t>
            </a:r>
            <a:endParaRPr lang="en-US" dirty="0"/>
          </a:p>
        </p:txBody>
      </p:sp>
      <p:sp>
        <p:nvSpPr>
          <p:cNvPr id="6" name="Title 1"/>
          <p:cNvSpPr txBox="1">
            <a:spLocks/>
          </p:cNvSpPr>
          <p:nvPr/>
        </p:nvSpPr>
        <p:spPr>
          <a:xfrm>
            <a:off x="533400" y="914400"/>
            <a:ext cx="8305800" cy="1219200"/>
          </a:xfrm>
          <a:prstGeom prst="rect">
            <a:avLst/>
          </a:prstGeom>
        </p:spPr>
        <p:txBody>
          <a:bodyPr vert="horz" lIns="0" tIns="45720" rIns="0" bIns="0" anchor="b">
            <a:normAutofit fontScale="97500"/>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
            </a:r>
            <a:br>
              <a:rPr kumimoji="0" lang="en-US" sz="3600" b="0" i="0" u="none" strike="noStrike" kern="1200" cap="none" spc="0" normalizeH="0" baseline="0" noProof="0" dirty="0" smtClean="0">
                <a:ln>
                  <a:noFill/>
                </a:ln>
                <a:solidFill>
                  <a:schemeClr val="tx2"/>
                </a:solidFill>
                <a:effectLst/>
                <a:uLnTx/>
                <a:uFillTx/>
                <a:latin typeface="+mj-lt"/>
                <a:ea typeface="+mj-ea"/>
                <a:cs typeface="+mj-cs"/>
              </a:rPr>
            </a:b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1066800" y="1905000"/>
            <a:ext cx="7543800" cy="6199466"/>
          </a:xfrm>
          <a:prstGeom prst="rect">
            <a:avLst/>
          </a:prstGeom>
        </p:spPr>
        <p:txBody>
          <a:bodyPr wrap="square">
            <a:spAutoFit/>
          </a:bodyPr>
          <a:lstStyle/>
          <a:p>
            <a:pPr algn="ctr"/>
            <a:r>
              <a:rPr lang="en-US" sz="3200" dirty="0" smtClean="0">
                <a:solidFill>
                  <a:schemeClr val="tx2"/>
                </a:solidFill>
              </a:rPr>
              <a:t>In addition to 3 months of operating expenses we ended 2011-2012 with a </a:t>
            </a:r>
          </a:p>
          <a:p>
            <a:pPr algn="ctr"/>
            <a:r>
              <a:rPr lang="en-US" sz="3200" dirty="0" smtClean="0">
                <a:solidFill>
                  <a:schemeClr val="tx2"/>
                </a:solidFill>
              </a:rPr>
              <a:t>Fund Balance of $402,106.23 </a:t>
            </a:r>
          </a:p>
          <a:p>
            <a:pPr algn="ctr"/>
            <a:endParaRPr lang="en-US" sz="3200" dirty="0" smtClean="0">
              <a:solidFill>
                <a:schemeClr val="tx2"/>
              </a:solidFill>
            </a:endParaRPr>
          </a:p>
          <a:p>
            <a:pPr algn="ctr"/>
            <a:r>
              <a:rPr lang="en-US" sz="3200" dirty="0" smtClean="0">
                <a:solidFill>
                  <a:schemeClr val="tx2"/>
                </a:solidFill>
              </a:rPr>
              <a:t>These additional funds will be put back into the school cafeterias as well as in our menus so they can best benefit the students of Clay County</a:t>
            </a: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a:p>
        </p:txBody>
      </p:sp>
      <p:pic>
        <p:nvPicPr>
          <p:cNvPr id="37891" name="Picture 3" descr="C:\Documents and Settings\sglover\Local Settings\Temporary Internet Files\Content.IE5\25L6BCNO\MC900383272[1].wmf"/>
          <p:cNvPicPr>
            <a:picLocks noChangeAspect="1" noChangeArrowheads="1"/>
          </p:cNvPicPr>
          <p:nvPr/>
        </p:nvPicPr>
        <p:blipFill>
          <a:blip r:embed="rId2" cstate="print"/>
          <a:srcRect/>
          <a:stretch>
            <a:fillRect/>
          </a:stretch>
        </p:blipFill>
        <p:spPr bwMode="auto">
          <a:xfrm>
            <a:off x="0" y="2057400"/>
            <a:ext cx="1642262" cy="1828800"/>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s 226.jpg"/>
          <p:cNvPicPr>
            <a:picLocks noChangeAspect="1"/>
          </p:cNvPicPr>
          <p:nvPr/>
        </p:nvPicPr>
        <p:blipFill>
          <a:blip r:embed="rId2" cstate="print"/>
          <a:srcRect l="15000" t="7810" r="833" b="-2645"/>
          <a:stretch>
            <a:fillRect/>
          </a:stretch>
        </p:blipFill>
        <p:spPr>
          <a:xfrm rot="5400000">
            <a:off x="2057400" y="1066800"/>
            <a:ext cx="4800600" cy="5562600"/>
          </a:xfrm>
          <a:prstGeom prst="rect">
            <a:avLst/>
          </a:prstGeom>
        </p:spPr>
      </p:pic>
      <p:sp>
        <p:nvSpPr>
          <p:cNvPr id="4" name="Title 3"/>
          <p:cNvSpPr>
            <a:spLocks noGrp="1"/>
          </p:cNvSpPr>
          <p:nvPr>
            <p:ph type="title"/>
          </p:nvPr>
        </p:nvSpPr>
        <p:spPr/>
        <p:txBody>
          <a:bodyPr>
            <a:noAutofit/>
          </a:bodyPr>
          <a:lstStyle/>
          <a:p>
            <a:pPr algn="ctr"/>
            <a:r>
              <a:rPr lang="en-US" sz="4000" dirty="0" smtClean="0"/>
              <a:t>Putting Funds Back Into the Schools</a:t>
            </a:r>
            <a:r>
              <a:rPr lang="en-US" sz="3200" dirty="0" smtClean="0"/>
              <a:t/>
            </a:r>
            <a:br>
              <a:rPr lang="en-US" sz="3200" dirty="0" smtClean="0"/>
            </a:br>
            <a:endParaRPr lang="en-US" sz="3200" i="1" dirty="0"/>
          </a:p>
        </p:txBody>
      </p:sp>
      <p:sp>
        <p:nvSpPr>
          <p:cNvPr id="5" name="Rectangle 4"/>
          <p:cNvSpPr/>
          <p:nvPr/>
        </p:nvSpPr>
        <p:spPr>
          <a:xfrm>
            <a:off x="762000" y="6324600"/>
            <a:ext cx="7848599" cy="523220"/>
          </a:xfrm>
          <a:prstGeom prst="rect">
            <a:avLst/>
          </a:prstGeom>
        </p:spPr>
        <p:txBody>
          <a:bodyPr wrap="square">
            <a:spAutoFit/>
          </a:bodyPr>
          <a:lstStyle/>
          <a:p>
            <a:r>
              <a:rPr lang="en-US" sz="2800" i="1" dirty="0" smtClean="0"/>
              <a:t>     More Variety of Fresh Fruits and Vegetables!</a:t>
            </a:r>
            <a:endParaRPr lang="en-US" sz="2800" dirty="0"/>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477000"/>
          </a:xfrm>
        </p:spPr>
        <p:txBody>
          <a:bodyPr>
            <a:normAutofit/>
          </a:bodyPr>
          <a:lstStyle/>
          <a:p>
            <a:pPr algn="ctr"/>
            <a:r>
              <a:rPr lang="en-US" sz="2700" dirty="0" smtClean="0"/>
              <a:t/>
            </a:r>
            <a:br>
              <a:rPr lang="en-US" sz="2700" dirty="0" smtClean="0"/>
            </a:br>
            <a:r>
              <a:rPr lang="en-US" sz="2700" dirty="0" smtClean="0"/>
              <a:t>									</a:t>
            </a:r>
            <a:br>
              <a:rPr lang="en-US" sz="2700" dirty="0" smtClean="0"/>
            </a:br>
            <a:r>
              <a:rPr lang="en-US" sz="2700" dirty="0" smtClean="0"/>
              <a:t/>
            </a:r>
            <a:br>
              <a:rPr lang="en-US" sz="2700" dirty="0" smtClean="0"/>
            </a:br>
            <a:r>
              <a:rPr lang="en-US" sz="4000" dirty="0" smtClean="0"/>
              <a:t>Putting Funds Back Into the Schools</a:t>
            </a:r>
            <a:r>
              <a:rPr lang="en-US" sz="2400" dirty="0" smtClean="0"/>
              <a:t/>
            </a:r>
            <a:br>
              <a:rPr lang="en-US" sz="24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2700" dirty="0" smtClean="0"/>
              <a:t/>
            </a:r>
            <a:br>
              <a:rPr lang="en-US" sz="2700" dirty="0" smtClean="0"/>
            </a:br>
            <a:r>
              <a:rPr lang="en-US" sz="2700" dirty="0" smtClean="0"/>
              <a:t/>
            </a:r>
            <a:br>
              <a:rPr lang="en-US" sz="2700" dirty="0" smtClean="0"/>
            </a:br>
            <a:r>
              <a:rPr lang="en-US" sz="2700" dirty="0" smtClean="0"/>
              <a:t>			</a:t>
            </a:r>
            <a:br>
              <a:rPr lang="en-US" sz="2700" dirty="0" smtClean="0"/>
            </a:br>
            <a:r>
              <a:rPr lang="en-US" sz="2700" dirty="0" smtClean="0"/>
              <a:t/>
            </a:r>
            <a:br>
              <a:rPr lang="en-US" sz="2700" dirty="0" smtClean="0"/>
            </a:br>
            <a:r>
              <a:rPr lang="en-US" sz="2700" dirty="0" smtClean="0"/>
              <a:t/>
            </a:r>
            <a:br>
              <a:rPr lang="en-US" sz="2700" dirty="0" smtClean="0"/>
            </a:br>
            <a:endParaRPr lang="en-US" sz="2700" dirty="0"/>
          </a:p>
        </p:txBody>
      </p:sp>
      <p:pic>
        <p:nvPicPr>
          <p:cNvPr id="7" name="Picture 6" descr="photo 1.JPG"/>
          <p:cNvPicPr>
            <a:picLocks noChangeAspect="1"/>
          </p:cNvPicPr>
          <p:nvPr/>
        </p:nvPicPr>
        <p:blipFill>
          <a:blip r:embed="rId2" cstate="print"/>
          <a:stretch>
            <a:fillRect/>
          </a:stretch>
        </p:blipFill>
        <p:spPr>
          <a:xfrm>
            <a:off x="1447800" y="1828800"/>
            <a:ext cx="6477000" cy="4114800"/>
          </a:xfrm>
          <a:prstGeom prst="rect">
            <a:avLst/>
          </a:prstGeom>
        </p:spPr>
      </p:pic>
      <p:sp>
        <p:nvSpPr>
          <p:cNvPr id="4" name="Rectangle 3"/>
          <p:cNvSpPr/>
          <p:nvPr/>
        </p:nvSpPr>
        <p:spPr>
          <a:xfrm>
            <a:off x="1600200" y="6096000"/>
            <a:ext cx="6324600" cy="461665"/>
          </a:xfrm>
          <a:prstGeom prst="rect">
            <a:avLst/>
          </a:prstGeom>
        </p:spPr>
        <p:txBody>
          <a:bodyPr wrap="square">
            <a:spAutoFit/>
          </a:bodyPr>
          <a:lstStyle/>
          <a:p>
            <a:pPr algn="ctr"/>
            <a:r>
              <a:rPr lang="en-US" sz="2400" i="1" dirty="0" smtClean="0"/>
              <a:t>Marketing!!!New Serving Lines and Signage </a:t>
            </a:r>
            <a:endParaRPr lang="en-US" sz="2400" i="1" dirty="0"/>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3962400"/>
          </a:xfrm>
        </p:spPr>
        <p:txBody>
          <a:bodyPr>
            <a:normAutofit fontScale="90000"/>
          </a:bodyPr>
          <a:lstStyle/>
          <a:p>
            <a:pPr algn="ctr">
              <a:buFont typeface="Wingdings" pitchFamily="2" charset="2"/>
              <a:buChar char="Ø"/>
            </a:pPr>
            <a:r>
              <a:rPr lang="en-US" dirty="0" smtClean="0">
                <a:solidFill>
                  <a:schemeClr val="tx1"/>
                </a:solidFill>
              </a:rPr>
              <a:t/>
            </a:r>
            <a:br>
              <a:rPr lang="en-US" dirty="0" smtClean="0">
                <a:solidFill>
                  <a:schemeClr val="tx1"/>
                </a:solidFill>
              </a:rPr>
            </a:br>
            <a:r>
              <a:rPr lang="en-US" i="1" dirty="0" smtClean="0"/>
              <a:t>Going Beyond-Giving 100%</a:t>
            </a:r>
            <a:r>
              <a:rPr lang="en-US" dirty="0" smtClean="0">
                <a:solidFill>
                  <a:schemeClr val="tx1"/>
                </a:solidFill>
              </a:rPr>
              <a:t/>
            </a:r>
            <a:br>
              <a:rPr lang="en-US" dirty="0" smtClean="0">
                <a:solidFill>
                  <a:schemeClr val="tx1"/>
                </a:solidFill>
              </a:rPr>
            </a:br>
            <a:r>
              <a:rPr lang="en-US" sz="3600" dirty="0" smtClean="0"/>
              <a:t>-First Ever Focus Groups</a:t>
            </a:r>
            <a:br>
              <a:rPr lang="en-US" sz="3600" dirty="0" smtClean="0"/>
            </a:br>
            <a:r>
              <a:rPr lang="en-US" sz="3600" dirty="0" smtClean="0"/>
              <a:t>-Development of New Website </a:t>
            </a:r>
            <a:br>
              <a:rPr lang="en-US" sz="3600" dirty="0" smtClean="0"/>
            </a:br>
            <a:r>
              <a:rPr lang="en-US" sz="3600" dirty="0" smtClean="0"/>
              <a:t> -Alternate Meal Policy</a:t>
            </a:r>
            <a:br>
              <a:rPr lang="en-US" sz="3600" dirty="0" smtClean="0"/>
            </a:br>
            <a:r>
              <a:rPr lang="en-US" sz="3600" dirty="0" smtClean="0"/>
              <a:t>        -Working Directly with the State to bring </a:t>
            </a:r>
            <a:br>
              <a:rPr lang="en-US" sz="3600" dirty="0" smtClean="0"/>
            </a:br>
            <a:r>
              <a:rPr lang="en-US" sz="3600" dirty="0" smtClean="0"/>
              <a:t>Farm to School To Clay County</a:t>
            </a:r>
            <a:r>
              <a:rPr lang="en-US" dirty="0" smtClean="0"/>
              <a:t/>
            </a:r>
            <a:br>
              <a:rPr lang="en-US" dirty="0" smtClean="0"/>
            </a:br>
            <a:endParaRPr lang="en-US" dirty="0"/>
          </a:p>
        </p:txBody>
      </p:sp>
      <p:sp>
        <p:nvSpPr>
          <p:cNvPr id="5" name="Rectangle 4"/>
          <p:cNvSpPr/>
          <p:nvPr/>
        </p:nvSpPr>
        <p:spPr>
          <a:xfrm>
            <a:off x="-970511" y="533401"/>
            <a:ext cx="11085022" cy="584775"/>
          </a:xfrm>
          <a:prstGeom prst="rect">
            <a:avLst/>
          </a:prstGeom>
          <a:noFill/>
          <a:ln>
            <a:noFill/>
          </a:ln>
        </p:spPr>
        <p:txBody>
          <a:bodyPr wrap="square" lIns="91440" tIns="45720" rIns="91440" bIns="45720">
            <a:spAutoFit/>
          </a:bodyPr>
          <a:lstStyle/>
          <a:p>
            <a:r>
              <a:rPr lang="en-US" sz="32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sz="2400" b="1" i="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6" descr="milk cartons.JPG"/>
          <p:cNvPicPr>
            <a:picLocks noChangeAspect="1"/>
          </p:cNvPicPr>
          <p:nvPr/>
        </p:nvPicPr>
        <p:blipFill>
          <a:blip r:embed="rId2" cstate="print"/>
          <a:srcRect t="5000" b="46250"/>
          <a:stretch>
            <a:fillRect/>
          </a:stretch>
        </p:blipFill>
        <p:spPr>
          <a:xfrm>
            <a:off x="457200" y="3810000"/>
            <a:ext cx="8128000" cy="2590800"/>
          </a:xfrm>
          <a:prstGeom prst="rect">
            <a:avLst/>
          </a:prstGeom>
          <a:ln>
            <a:noFill/>
          </a:ln>
        </p:spPr>
      </p:pic>
    </p:spTree>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458200" cy="4419600"/>
          </a:xfrm>
        </p:spPr>
        <p:txBody>
          <a:bodyPr>
            <a:normAutofit fontScale="90000"/>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200" dirty="0" smtClean="0">
                <a:latin typeface="+mn-lt"/>
              </a:rPr>
              <a:t>I often say the FNS Department is more than just hamburgers and hotdogs. We run a very complex program. Our department has put in place detailed policies and procedures to help ensure we not only run a cost effective program but a program that we can be proud of. In the over 2 million meals we have served so far this year I have not received one complaint about food quality or our menus. </a:t>
            </a:r>
            <a:r>
              <a:rPr lang="en-US" sz="2200" dirty="0" smtClean="0"/>
              <a:t/>
            </a:r>
            <a:br>
              <a:rPr lang="en-US" sz="2200" dirty="0" smtClean="0"/>
            </a:br>
            <a:r>
              <a:rPr lang="en-US" sz="2200" dirty="0" smtClean="0"/>
              <a:t/>
            </a:r>
            <a:br>
              <a:rPr lang="en-US" sz="22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800" dirty="0" smtClean="0"/>
              <a:t/>
            </a:r>
            <a:br>
              <a:rPr lang="en-US" sz="2800" dirty="0" smtClean="0"/>
            </a:br>
            <a:r>
              <a:rPr lang="en-US" sz="2800" dirty="0" smtClean="0"/>
              <a:t> </a:t>
            </a:r>
            <a:endParaRPr lang="en-US" sz="2800" dirty="0"/>
          </a:p>
        </p:txBody>
      </p:sp>
      <p:pic>
        <p:nvPicPr>
          <p:cNvPr id="14" name="Picture 13" descr="Us.JPG"/>
          <p:cNvPicPr>
            <a:picLocks noChangeAspect="1"/>
          </p:cNvPicPr>
          <p:nvPr/>
        </p:nvPicPr>
        <p:blipFill>
          <a:blip r:embed="rId2" cstate="print"/>
          <a:stretch>
            <a:fillRect/>
          </a:stretch>
        </p:blipFill>
        <p:spPr>
          <a:xfrm>
            <a:off x="1447800" y="2286000"/>
            <a:ext cx="5943600" cy="2895600"/>
          </a:xfrm>
          <a:prstGeom prst="rect">
            <a:avLst/>
          </a:prstGeom>
        </p:spPr>
      </p:pic>
      <p:sp>
        <p:nvSpPr>
          <p:cNvPr id="9" name="Rectangle 8"/>
          <p:cNvSpPr/>
          <p:nvPr/>
        </p:nvSpPr>
        <p:spPr>
          <a:xfrm>
            <a:off x="609600" y="5334000"/>
            <a:ext cx="8077200" cy="1292662"/>
          </a:xfrm>
          <a:prstGeom prst="rect">
            <a:avLst/>
          </a:prstGeom>
        </p:spPr>
        <p:txBody>
          <a:bodyPr wrap="square">
            <a:spAutoFit/>
          </a:bodyPr>
          <a:lstStyle/>
          <a:p>
            <a:r>
              <a:rPr lang="en-US" sz="2000" dirty="0" smtClean="0">
                <a:solidFill>
                  <a:schemeClr val="tx2"/>
                </a:solidFill>
              </a:rPr>
              <a:t>The meals we serve to the students of Clay County are well planned and well executed by a team of  professionals that care about the jobs they do. Food and Nutrition Services is not just a department, we are a team!</a:t>
            </a:r>
          </a:p>
          <a:p>
            <a:endParaRPr lang="en-US" dirty="0"/>
          </a:p>
        </p:txBody>
      </p:sp>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Object 213"/>
          <p:cNvGraphicFramePr>
            <a:graphicFrameLocks noChangeAspect="1"/>
          </p:cNvGraphicFramePr>
          <p:nvPr/>
        </p:nvGraphicFramePr>
        <p:xfrm>
          <a:off x="838200" y="1600200"/>
          <a:ext cx="7924800" cy="4876800"/>
        </p:xfrm>
        <a:graphic>
          <a:graphicData uri="http://schemas.openxmlformats.org/presentationml/2006/ole">
            <mc:AlternateContent xmlns:mc="http://schemas.openxmlformats.org/markup-compatibility/2006">
              <mc:Choice xmlns:v="urn:schemas-microsoft-com:vml" Requires="v">
                <p:oleObj spid="_x0000_s21507" name="Worksheet" r:id="rId4" imgW="4762500" imgH="3448202" progId="Excel.Sheet.8">
                  <p:embed/>
                </p:oleObj>
              </mc:Choice>
              <mc:Fallback>
                <p:oleObj name="Worksheet" r:id="rId4" imgW="4762500" imgH="3448202" progId="Excel.Sheet.8">
                  <p:embed/>
                  <p:pic>
                    <p:nvPicPr>
                      <p:cNvPr id="0" name="Object 2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92480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57628" y="0"/>
            <a:ext cx="8610600" cy="830997"/>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sz="2400" b="1" dirty="0" smtClean="0">
              <a:ln w="50800"/>
            </a:endParaRPr>
          </a:p>
          <a:p>
            <a:pPr algn="ctr">
              <a:defRPr/>
            </a:pPr>
            <a:r>
              <a:rPr lang="en-US" sz="2400" b="1" dirty="0" smtClean="0">
                <a:ln w="50800"/>
              </a:rPr>
              <a:t>School </a:t>
            </a:r>
            <a:r>
              <a:rPr lang="en-US" sz="2400" b="1" dirty="0">
                <a:ln w="50800"/>
              </a:rPr>
              <a:t>District of Clay County</a:t>
            </a:r>
          </a:p>
        </p:txBody>
      </p:sp>
      <p:sp>
        <p:nvSpPr>
          <p:cNvPr id="5" name="Rectangle 4"/>
          <p:cNvSpPr/>
          <p:nvPr/>
        </p:nvSpPr>
        <p:spPr>
          <a:xfrm>
            <a:off x="0" y="228600"/>
            <a:ext cx="8915400" cy="1077218"/>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endParaRPr lang="en-US" sz="1600" b="1" dirty="0" smtClean="0">
              <a:ln w="50800"/>
              <a:latin typeface="Arial Black" pitchFamily="34" charset="0"/>
            </a:endParaRPr>
          </a:p>
          <a:p>
            <a:pPr algn="ctr">
              <a:defRPr/>
            </a:pPr>
            <a:endParaRPr lang="en-US" sz="1600" b="1" dirty="0" smtClean="0">
              <a:ln w="50800"/>
              <a:latin typeface="Arial Black" pitchFamily="34" charset="0"/>
            </a:endParaRPr>
          </a:p>
          <a:p>
            <a:pPr algn="ctr">
              <a:defRPr/>
            </a:pPr>
            <a:r>
              <a:rPr lang="en-US" sz="1600" b="1" dirty="0" smtClean="0">
                <a:ln w="50800"/>
                <a:latin typeface="Arial Black" pitchFamily="34" charset="0"/>
              </a:rPr>
              <a:t>2012-2013 </a:t>
            </a:r>
            <a:r>
              <a:rPr lang="en-US" sz="1600" b="1" dirty="0">
                <a:ln w="50800"/>
                <a:latin typeface="Arial Black" pitchFamily="34" charset="0"/>
              </a:rPr>
              <a:t>Annual Budget</a:t>
            </a:r>
          </a:p>
          <a:p>
            <a:pPr algn="ctr">
              <a:defRPr/>
            </a:pPr>
            <a:r>
              <a:rPr lang="en-US" sz="1600" b="1" dirty="0" smtClean="0">
                <a:ln w="50800"/>
                <a:latin typeface="Arial Black" pitchFamily="34" charset="0"/>
              </a:rPr>
              <a:t>FUND </a:t>
            </a:r>
            <a:r>
              <a:rPr lang="en-US" sz="1600" b="1" dirty="0">
                <a:ln w="50800"/>
                <a:latin typeface="Arial Black" pitchFamily="34" charset="0"/>
              </a:rPr>
              <a:t>410 – SPECIAL REVENUE FUND – FOOD &amp; NUTRITION</a:t>
            </a:r>
          </a:p>
        </p:txBody>
      </p:sp>
      <p:pic>
        <p:nvPicPr>
          <p:cNvPr id="6" name="Picture 4" descr="C:\Documents and Settings\sglover\Local Settings\Temporary Internet Files\Content.IE5\09G4T784\MC900383244[1].wmf"/>
          <p:cNvPicPr>
            <a:picLocks noChangeAspect="1" noChangeArrowheads="1"/>
          </p:cNvPicPr>
          <p:nvPr/>
        </p:nvPicPr>
        <p:blipFill>
          <a:blip r:embed="rId6" cstate="print"/>
          <a:srcRect/>
          <a:stretch>
            <a:fillRect/>
          </a:stretch>
        </p:blipFill>
        <p:spPr bwMode="auto">
          <a:xfrm>
            <a:off x="0" y="0"/>
            <a:ext cx="1821485" cy="990600"/>
          </a:xfrm>
          <a:prstGeom prst="rect">
            <a:avLst/>
          </a:prstGeom>
          <a:noFill/>
        </p:spPr>
      </p:pic>
      <p:pic>
        <p:nvPicPr>
          <p:cNvPr id="7" name="Picture 4" descr="C:\Documents and Settings\sglover\Local Settings\Temporary Internet Files\Content.IE5\09G4T784\MC900383244[1].wmf"/>
          <p:cNvPicPr>
            <a:picLocks noChangeAspect="1" noChangeArrowheads="1"/>
          </p:cNvPicPr>
          <p:nvPr/>
        </p:nvPicPr>
        <p:blipFill>
          <a:blip r:embed="rId6" cstate="print"/>
          <a:srcRect/>
          <a:stretch>
            <a:fillRect/>
          </a:stretch>
        </p:blipFill>
        <p:spPr bwMode="auto">
          <a:xfrm>
            <a:off x="7322515" y="0"/>
            <a:ext cx="1821485" cy="990600"/>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499"/>
                                          </p:stCondLst>
                                        </p:cTn>
                                        <p:tgtEl>
                                          <p:spTgt spid="142338"/>
                                        </p:tgtEl>
                                        <p:attrNameLst>
                                          <p:attrName>style.visibility</p:attrName>
                                        </p:attrNameLst>
                                      </p:cBhvr>
                                      <p:to>
                                        <p:strVal val="visible"/>
                                      </p:to>
                                    </p:set>
                                    <p:anim to="" calcmode="lin" valueType="num">
                                      <p:cBhvr>
                                        <p:cTn id="7" dur="1" fill="hold"/>
                                        <p:tgtEl>
                                          <p:spTgt spid="1423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3" name="Object 213"/>
          <p:cNvGraphicFramePr>
            <a:graphicFrameLocks noChangeAspect="1"/>
          </p:cNvGraphicFramePr>
          <p:nvPr/>
        </p:nvGraphicFramePr>
        <p:xfrm>
          <a:off x="762000" y="1981200"/>
          <a:ext cx="7620000" cy="3505200"/>
        </p:xfrm>
        <a:graphic>
          <a:graphicData uri="http://schemas.openxmlformats.org/presentationml/2006/ole">
            <mc:AlternateContent xmlns:mc="http://schemas.openxmlformats.org/markup-compatibility/2006">
              <mc:Choice xmlns:v="urn:schemas-microsoft-com:vml" Requires="v">
                <p:oleObj spid="_x0000_s22531" name="Worksheet" r:id="rId4" imgW="4791151" imgH="1638300" progId="Excel.Sheet.8">
                  <p:embed/>
                </p:oleObj>
              </mc:Choice>
              <mc:Fallback>
                <p:oleObj name="Worksheet" r:id="rId4" imgW="4791151" imgH="1638300" progId="Excel.Sheet.8">
                  <p:embed/>
                  <p:pic>
                    <p:nvPicPr>
                      <p:cNvPr id="0" name="Object 2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81200"/>
                        <a:ext cx="76200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57628" y="457200"/>
            <a:ext cx="8610600" cy="523220"/>
          </a:xfrm>
          <a:prstGeom prst="rect">
            <a:avLst/>
          </a:prstGeom>
          <a:noFill/>
        </p:spPr>
        <p:txBody>
          <a:bodyPr>
            <a:spAutoFit/>
          </a:bodyPr>
          <a:lstStyle/>
          <a:p>
            <a:pPr algn="ctr">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School District of Clay County</a:t>
            </a:r>
          </a:p>
        </p:txBody>
      </p:sp>
      <p:sp>
        <p:nvSpPr>
          <p:cNvPr id="5" name="Rectangle 4"/>
          <p:cNvSpPr/>
          <p:nvPr/>
        </p:nvSpPr>
        <p:spPr>
          <a:xfrm>
            <a:off x="105228" y="830366"/>
            <a:ext cx="8915400" cy="1107996"/>
          </a:xfrm>
          <a:prstGeom prst="rect">
            <a:avLst/>
          </a:prstGeom>
          <a:noFill/>
        </p:spPr>
        <p:txBody>
          <a:bodyPr wrap="square">
            <a:spAutoFit/>
          </a:bodyPr>
          <a:lstStyle/>
          <a:p>
            <a:pPr algn="ctr">
              <a:defRPr/>
            </a:pPr>
            <a:r>
              <a:rPr lang="en-US" sz="2800" dirty="0" smtClean="0">
                <a:ln w="10541" cmpd="sng">
                  <a:solidFill>
                    <a:srgbClr val="7D7D7D">
                      <a:tint val="100000"/>
                      <a:shade val="100000"/>
                      <a:satMod val="110000"/>
                    </a:srgbClr>
                  </a:solidFill>
                  <a:prstDash val="solid"/>
                </a:ln>
                <a:latin typeface="+mj-lt"/>
              </a:rPr>
              <a:t>2012-2013 Annual Budget</a:t>
            </a:r>
            <a:endParaRPr lang="en-US" sz="2800" dirty="0">
              <a:ln w="10541" cmpd="sng">
                <a:solidFill>
                  <a:srgbClr val="7D7D7D">
                    <a:tint val="100000"/>
                    <a:shade val="100000"/>
                    <a:satMod val="110000"/>
                  </a:srgbClr>
                </a:solidFill>
                <a:prstDash val="solid"/>
              </a:ln>
              <a:latin typeface="+mj-lt"/>
            </a:endParaRPr>
          </a:p>
          <a:p>
            <a:pPr algn="ctr">
              <a:defRPr/>
            </a:pPr>
            <a:r>
              <a:rPr lang="en-US" b="1" dirty="0">
                <a:ln w="10541" cmpd="sng">
                  <a:solidFill>
                    <a:srgbClr val="7D7D7D">
                      <a:tint val="100000"/>
                      <a:shade val="100000"/>
                      <a:satMod val="110000"/>
                    </a:srgbClr>
                  </a:solidFill>
                  <a:prstDash val="solid"/>
                </a:ln>
                <a:latin typeface="+mj-lt"/>
              </a:rPr>
              <a:t>Detail of Actual and Estimated Expenditures</a:t>
            </a:r>
          </a:p>
          <a:p>
            <a:pPr algn="ctr">
              <a:defRPr/>
            </a:pPr>
            <a:r>
              <a:rPr lang="en-US" sz="2000" b="1" dirty="0">
                <a:ln w="10541" cmpd="sng">
                  <a:solidFill>
                    <a:srgbClr val="7D7D7D">
                      <a:tint val="100000"/>
                      <a:shade val="100000"/>
                      <a:satMod val="110000"/>
                    </a:srgbClr>
                  </a:solidFill>
                  <a:prstDash val="solid"/>
                </a:ln>
              </a:rPr>
              <a:t>FUND 410 – SPECIAL REVENUE FUND – FOOD &amp; NUTRITION</a:t>
            </a:r>
          </a:p>
        </p:txBody>
      </p:sp>
      <p:pic>
        <p:nvPicPr>
          <p:cNvPr id="22533" name="Picture 5" descr="C:\Documents and Settings\sglover\Local Settings\Temporary Internet Files\Content.IE5\P1ZO3HNB\MC900383246[1].wmf"/>
          <p:cNvPicPr>
            <a:picLocks noChangeAspect="1" noChangeArrowheads="1"/>
          </p:cNvPicPr>
          <p:nvPr/>
        </p:nvPicPr>
        <p:blipFill>
          <a:blip r:embed="rId6" cstate="print"/>
          <a:srcRect/>
          <a:stretch>
            <a:fillRect/>
          </a:stretch>
        </p:blipFill>
        <p:spPr bwMode="auto">
          <a:xfrm>
            <a:off x="7315200" y="304800"/>
            <a:ext cx="1524000" cy="1158759"/>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out)">
                                      <p:cBhvr>
                                        <p:cTn id="7" dur="5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458200" cy="762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3600" dirty="0"/>
          </a:p>
        </p:txBody>
      </p:sp>
      <p:sp>
        <p:nvSpPr>
          <p:cNvPr id="3" name="Content Placeholder 2"/>
          <p:cNvSpPr>
            <a:spLocks noGrp="1"/>
          </p:cNvSpPr>
          <p:nvPr>
            <p:ph idx="1"/>
          </p:nvPr>
        </p:nvSpPr>
        <p:spPr>
          <a:xfrm>
            <a:off x="457200" y="1935480"/>
            <a:ext cx="8153400" cy="4236720"/>
          </a:xfrm>
          <a:effectLst>
            <a:innerShdw blurRad="114300">
              <a:prstClr val="black"/>
            </a:innerShdw>
          </a:effectLst>
        </p:spPr>
        <p:txBody>
          <a:bodyPr>
            <a:normAutofit fontScale="92500" lnSpcReduction="20000"/>
          </a:bodyPr>
          <a:lstStyle/>
          <a:p>
            <a:pPr>
              <a:buFont typeface="Wingdings" pitchFamily="2" charset="2"/>
              <a:buChar char="Ø"/>
            </a:pPr>
            <a:r>
              <a:rPr lang="en-US" dirty="0" smtClean="0"/>
              <a:t>The Food and Nutrition Services Department (FNS) is funded and mandated by the National School Lunch Program (NSLP).</a:t>
            </a:r>
          </a:p>
          <a:p>
            <a:pPr>
              <a:buNone/>
            </a:pPr>
            <a:endParaRPr lang="en-US" dirty="0" smtClean="0"/>
          </a:p>
          <a:p>
            <a:pPr>
              <a:buFont typeface="Wingdings" pitchFamily="2" charset="2"/>
              <a:buChar char="Ø"/>
            </a:pPr>
            <a:r>
              <a:rPr lang="en-US" dirty="0" smtClean="0"/>
              <a:t>The National School Lunch Program is a federally assisted meal program operating in over 100,000 public and non‐profit private schools.  In 2011 this program provided meals to over 31 million children.</a:t>
            </a:r>
          </a:p>
          <a:p>
            <a:pPr>
              <a:buFont typeface="Wingdings" pitchFamily="2" charset="2"/>
              <a:buChar char="Ø"/>
            </a:pPr>
            <a:endParaRPr lang="en-US" dirty="0" smtClean="0"/>
          </a:p>
          <a:p>
            <a:pPr>
              <a:buFont typeface="Wingdings" pitchFamily="2" charset="2"/>
              <a:buChar char="Ø"/>
            </a:pPr>
            <a:r>
              <a:rPr lang="en-US" dirty="0" smtClean="0"/>
              <a:t>So far this school year the Food and Nutrition Services Team has served over 2 million meals to the students of Clay County!</a:t>
            </a:r>
            <a:endParaRPr lang="en-US" dirty="0"/>
          </a:p>
          <a:p>
            <a:pPr>
              <a:buNone/>
            </a:pPr>
            <a:endParaRPr lang="en-US" dirty="0" smtClean="0"/>
          </a:p>
          <a:p>
            <a:endParaRPr lang="en-US" dirty="0"/>
          </a:p>
        </p:txBody>
      </p:sp>
      <p:sp>
        <p:nvSpPr>
          <p:cNvPr id="4" name="Rectangle 3"/>
          <p:cNvSpPr/>
          <p:nvPr/>
        </p:nvSpPr>
        <p:spPr>
          <a:xfrm>
            <a:off x="914400" y="609601"/>
            <a:ext cx="7239000" cy="1908215"/>
          </a:xfrm>
          <a:prstGeom prst="rect">
            <a:avLst/>
          </a:prstGeom>
        </p:spPr>
        <p:txBody>
          <a:bodyPr wrap="square">
            <a:spAutoFit/>
          </a:bodyPr>
          <a:lstStyle/>
          <a:p>
            <a:pPr algn="ctr"/>
            <a:r>
              <a:rPr lang="en-US" b="1" i="1" dirty="0" smtClean="0"/>
              <a:t/>
            </a:r>
            <a:br>
              <a:rPr lang="en-US" b="1" i="1" dirty="0" smtClean="0"/>
            </a:br>
            <a:r>
              <a:rPr lang="en-US" b="1" i="1" dirty="0" smtClean="0"/>
              <a:t>   </a:t>
            </a:r>
            <a:r>
              <a:rPr lang="en-US" sz="3200" b="1" dirty="0" smtClean="0">
                <a:latin typeface="+mj-lt"/>
              </a:rPr>
              <a:t>What is the National School Lunch Program?</a:t>
            </a:r>
            <a:r>
              <a:rPr lang="en-US" b="1" i="1" dirty="0" smtClean="0"/>
              <a:t/>
            </a:r>
            <a:br>
              <a:rPr lang="en-US" b="1" i="1" dirty="0" smtClean="0"/>
            </a:br>
            <a:r>
              <a:rPr lang="en-US" b="1" i="1" dirty="0" smtClean="0"/>
              <a:t/>
            </a:r>
            <a:br>
              <a:rPr lang="en-US" b="1" i="1" dirty="0" smtClean="0"/>
            </a:br>
            <a:endParaRPr lang="en-US" dirty="0"/>
          </a:p>
        </p:txBody>
      </p:sp>
      <p:pic>
        <p:nvPicPr>
          <p:cNvPr id="43010" name="Picture 2" descr="C:\Documents and Settings\sglover\Local Settings\Temporary Internet Files\Content.IE5\9RP19CZ3\MC900434411[1].wmf"/>
          <p:cNvPicPr>
            <a:picLocks noChangeAspect="1" noChangeArrowheads="1"/>
          </p:cNvPicPr>
          <p:nvPr/>
        </p:nvPicPr>
        <p:blipFill>
          <a:blip r:embed="rId2" cstate="print"/>
          <a:srcRect/>
          <a:stretch>
            <a:fillRect/>
          </a:stretch>
        </p:blipFill>
        <p:spPr bwMode="auto">
          <a:xfrm>
            <a:off x="7518400" y="457200"/>
            <a:ext cx="1625600" cy="1752600"/>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a:bodyPr>
          <a:lstStyle/>
          <a:p>
            <a:pPr algn="ctr"/>
            <a:r>
              <a:rPr lang="en-US" sz="3200" b="1" dirty="0" smtClean="0">
                <a:solidFill>
                  <a:schemeClr val="tx1"/>
                </a:solidFill>
              </a:rPr>
              <a:t>How does the </a:t>
            </a:r>
            <a:br>
              <a:rPr lang="en-US" sz="3200" b="1" dirty="0" smtClean="0">
                <a:solidFill>
                  <a:schemeClr val="tx1"/>
                </a:solidFill>
              </a:rPr>
            </a:br>
            <a:r>
              <a:rPr lang="en-US" sz="3200" b="1" dirty="0" smtClean="0">
                <a:solidFill>
                  <a:schemeClr val="tx1"/>
                </a:solidFill>
              </a:rPr>
              <a:t>National School Lunch Program work?</a:t>
            </a:r>
            <a:endParaRPr lang="en-US" sz="3200" b="1" dirty="0">
              <a:solidFill>
                <a:schemeClr val="tx1"/>
              </a:solidFill>
            </a:endParaRPr>
          </a:p>
        </p:txBody>
      </p:sp>
      <p:sp>
        <p:nvSpPr>
          <p:cNvPr id="3" name="Content Placeholder 2"/>
          <p:cNvSpPr>
            <a:spLocks noGrp="1"/>
          </p:cNvSpPr>
          <p:nvPr>
            <p:ph idx="4294967295"/>
          </p:nvPr>
        </p:nvSpPr>
        <p:spPr>
          <a:xfrm>
            <a:off x="0" y="1752600"/>
            <a:ext cx="8229600" cy="4876800"/>
          </a:xfrm>
        </p:spPr>
        <p:txBody>
          <a:bodyPr>
            <a:normAutofit fontScale="25000" lnSpcReduction="20000"/>
          </a:bodyPr>
          <a:lstStyle/>
          <a:p>
            <a:pPr>
              <a:buNone/>
            </a:pPr>
            <a:r>
              <a:rPr lang="en-US" b="1" i="1" dirty="0" smtClean="0"/>
              <a:t> </a:t>
            </a:r>
            <a:r>
              <a:rPr lang="en-US" dirty="0" smtClean="0"/>
              <a:t>        </a:t>
            </a:r>
            <a:r>
              <a:rPr lang="en-US" sz="9600" dirty="0" smtClean="0"/>
              <a:t>Participation in the NSLP provides our department with federal reimbursement as well as food from the U.S Department of Agriculture for each meal that is served.</a:t>
            </a:r>
          </a:p>
          <a:p>
            <a:pPr>
              <a:buNone/>
            </a:pPr>
            <a:r>
              <a:rPr lang="en-US" sz="9600" dirty="0" smtClean="0"/>
              <a:t> </a:t>
            </a:r>
          </a:p>
          <a:p>
            <a:pPr>
              <a:buNone/>
            </a:pPr>
            <a:r>
              <a:rPr lang="en-US" sz="9600" dirty="0" smtClean="0"/>
              <a:t>   Current Federal Reimbursement-</a:t>
            </a:r>
          </a:p>
          <a:p>
            <a:pPr>
              <a:buNone/>
            </a:pPr>
            <a:endParaRPr lang="en-US" sz="9600" dirty="0" smtClean="0"/>
          </a:p>
          <a:p>
            <a:pPr>
              <a:buFont typeface="Wingdings" pitchFamily="2" charset="2"/>
              <a:buChar char="Ø"/>
            </a:pPr>
            <a:r>
              <a:rPr lang="en-US" sz="9600" dirty="0" smtClean="0"/>
              <a:t>Free-$2.86</a:t>
            </a:r>
          </a:p>
          <a:p>
            <a:pPr>
              <a:buFont typeface="Wingdings" pitchFamily="2" charset="2"/>
              <a:buChar char="Ø"/>
            </a:pPr>
            <a:r>
              <a:rPr lang="en-US" sz="9600" dirty="0" smtClean="0"/>
              <a:t>Reduced-$2.46</a:t>
            </a:r>
          </a:p>
          <a:p>
            <a:pPr>
              <a:buFont typeface="Wingdings" pitchFamily="2" charset="2"/>
              <a:buChar char="Ø"/>
            </a:pPr>
            <a:r>
              <a:rPr lang="en-US" sz="9600" dirty="0" smtClean="0"/>
              <a:t>Paid-$0.27</a:t>
            </a:r>
          </a:p>
          <a:p>
            <a:pPr>
              <a:buFont typeface="Wingdings" pitchFamily="2" charset="2"/>
              <a:buChar char="Ø"/>
            </a:pPr>
            <a:endParaRPr lang="en-US" sz="9600" dirty="0" smtClean="0"/>
          </a:p>
          <a:p>
            <a:pPr>
              <a:buFont typeface="Wingdings" pitchFamily="2" charset="2"/>
              <a:buChar char="Ø"/>
            </a:pPr>
            <a:r>
              <a:rPr lang="en-US" sz="9600" dirty="0" smtClean="0"/>
              <a:t>In addition to cash reimbursements schools also receive USDA food, called “entitlement” foods at a value of 22.75 cents for each meal served the prior fiscal year.</a:t>
            </a:r>
          </a:p>
          <a:p>
            <a:pPr>
              <a:buFont typeface="Wingdings" pitchFamily="2" charset="2"/>
              <a:buChar char="Ø"/>
            </a:pPr>
            <a:endParaRPr lang="en-US" sz="9600" dirty="0" smtClean="0"/>
          </a:p>
          <a:p>
            <a:pPr>
              <a:buFont typeface="Wingdings" pitchFamily="2" charset="2"/>
              <a:buChar char="Ø"/>
            </a:pPr>
            <a:endParaRPr lang="en-US" sz="9600" dirty="0" smtClean="0"/>
          </a:p>
          <a:p>
            <a:pPr>
              <a:buNone/>
            </a:pPr>
            <a:endParaRPr lang="en-US" sz="7400" dirty="0" smtClean="0"/>
          </a:p>
          <a:p>
            <a:pPr>
              <a:buNone/>
            </a:pPr>
            <a:endParaRPr lang="en-US" sz="7400" dirty="0" smtClean="0"/>
          </a:p>
          <a:p>
            <a:pPr>
              <a:buNone/>
            </a:pPr>
            <a:r>
              <a:rPr lang="en-US" sz="74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lvl="8">
              <a:buFont typeface="Wingdings" pitchFamily="2" charset="2"/>
              <a:buChar char="Ø"/>
            </a:pPr>
            <a:r>
              <a:rPr lang="en-US" dirty="0" smtClean="0"/>
              <a:t>	</a:t>
            </a:r>
            <a:endParaRPr lang="en-US" dirty="0"/>
          </a:p>
        </p:txBody>
      </p:sp>
      <p:pic>
        <p:nvPicPr>
          <p:cNvPr id="44038" name="Picture 6" descr="C:\Documents and Settings\sglover\Local Settings\Temporary Internet Files\Content.IE5\25L6BCNO\MC900441325[1].png"/>
          <p:cNvPicPr>
            <a:picLocks noChangeAspect="1" noChangeArrowheads="1"/>
          </p:cNvPicPr>
          <p:nvPr/>
        </p:nvPicPr>
        <p:blipFill>
          <a:blip r:embed="rId2" cstate="print"/>
          <a:srcRect/>
          <a:stretch>
            <a:fillRect/>
          </a:stretch>
        </p:blipFill>
        <p:spPr bwMode="auto">
          <a:xfrm>
            <a:off x="4800600" y="2667000"/>
            <a:ext cx="2743200" cy="25146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05800" cy="5181600"/>
          </a:xfrm>
        </p:spPr>
        <p:txBody>
          <a:bodyPr>
            <a:normAutofit fontScale="90000"/>
          </a:bodyPr>
          <a:lstStyle/>
          <a:p>
            <a:pPr algn="ctr"/>
            <a:r>
              <a:rPr lang="en-US" dirty="0" smtClean="0"/>
              <a:t>Historic Changes to the </a:t>
            </a:r>
            <a:br>
              <a:rPr lang="en-US" dirty="0" smtClean="0"/>
            </a:br>
            <a:r>
              <a:rPr lang="en-US" dirty="0" smtClean="0"/>
              <a:t>National School Lunch Program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Healthy, Hunger-Free Kids Act 2010</a:t>
            </a:r>
            <a:endParaRPr lang="en-US" dirty="0"/>
          </a:p>
        </p:txBody>
      </p:sp>
      <p:pic>
        <p:nvPicPr>
          <p:cNvPr id="3" name="Picture 2" descr="stimulus-signing-1.jpg"/>
          <p:cNvPicPr>
            <a:picLocks noChangeAspect="1"/>
          </p:cNvPicPr>
          <p:nvPr/>
        </p:nvPicPr>
        <p:blipFill>
          <a:blip r:embed="rId2" cstate="print"/>
          <a:stretch>
            <a:fillRect/>
          </a:stretch>
        </p:blipFill>
        <p:spPr>
          <a:xfrm>
            <a:off x="2133600" y="2362200"/>
            <a:ext cx="5486400" cy="3048000"/>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219200"/>
          </a:xfrm>
        </p:spPr>
        <p:txBody>
          <a:bodyPr>
            <a:normAutofit fontScale="90000"/>
          </a:bodyPr>
          <a:lstStyle/>
          <a:p>
            <a:pPr algn="ctr"/>
            <a:r>
              <a:rPr lang="en-US" sz="2800" dirty="0" smtClean="0"/>
              <a:t>On December 13</a:t>
            </a:r>
            <a:r>
              <a:rPr lang="en-US" sz="2800" baseline="30000" dirty="0" smtClean="0"/>
              <a:t>th</a:t>
            </a:r>
            <a:r>
              <a:rPr lang="en-US" sz="2800" dirty="0" smtClean="0"/>
              <a:t> President Obama signed the Healthy, Hunger-Free Kids Act. </a:t>
            </a:r>
            <a:br>
              <a:rPr lang="en-US" sz="2800" dirty="0" smtClean="0"/>
            </a:br>
            <a:endParaRPr lang="en-US" sz="2800" dirty="0"/>
          </a:p>
        </p:txBody>
      </p:sp>
      <p:sp>
        <p:nvSpPr>
          <p:cNvPr id="3" name="Rectangle 2"/>
          <p:cNvSpPr/>
          <p:nvPr/>
        </p:nvSpPr>
        <p:spPr>
          <a:xfrm>
            <a:off x="228600" y="1447800"/>
            <a:ext cx="8229600" cy="5170646"/>
          </a:xfrm>
          <a:prstGeom prst="rect">
            <a:avLst/>
          </a:prstGeom>
        </p:spPr>
        <p:txBody>
          <a:bodyPr wrap="square">
            <a:spAutoFit/>
          </a:bodyPr>
          <a:lstStyle/>
          <a:p>
            <a:pPr algn="ctr">
              <a:buNone/>
            </a:pPr>
            <a:r>
              <a:rPr lang="en-US" dirty="0" smtClean="0"/>
              <a:t>This</a:t>
            </a:r>
            <a:r>
              <a:rPr lang="en-US" sz="2400" dirty="0" smtClean="0"/>
              <a:t> </a:t>
            </a:r>
            <a:r>
              <a:rPr lang="en-US" dirty="0" smtClean="0"/>
              <a:t>historic legislation marked the beginning of the most comprehensive change to the school nutrition environment in more than a generation.</a:t>
            </a:r>
          </a:p>
          <a:p>
            <a:pPr algn="ctr">
              <a:buNone/>
            </a:pPr>
            <a:endParaRPr lang="en-US" dirty="0" smtClean="0"/>
          </a:p>
          <a:p>
            <a:pPr>
              <a:buClr>
                <a:schemeClr val="tx1"/>
              </a:buClr>
              <a:buFont typeface="Arial" pitchFamily="34" charset="0"/>
              <a:buChar char="•"/>
            </a:pPr>
            <a:r>
              <a:rPr lang="en-US" dirty="0" smtClean="0">
                <a:latin typeface="Constantia" pitchFamily="18" charset="0"/>
              </a:rPr>
              <a:t>At least half of all grains offered must be whole grain-rich starting the 2012               school year. </a:t>
            </a:r>
          </a:p>
          <a:p>
            <a:pPr>
              <a:buClr>
                <a:schemeClr val="tx1"/>
              </a:buClr>
              <a:buFont typeface="Arial" pitchFamily="34" charset="0"/>
              <a:buChar char="•"/>
            </a:pPr>
            <a:endParaRPr lang="en-US" dirty="0" smtClean="0">
              <a:latin typeface="Constantia" pitchFamily="18" charset="0"/>
            </a:endParaRPr>
          </a:p>
          <a:p>
            <a:pPr>
              <a:buClr>
                <a:schemeClr val="tx1"/>
              </a:buClr>
              <a:buFont typeface="Arial" pitchFamily="34" charset="0"/>
              <a:buChar char="•"/>
            </a:pPr>
            <a:r>
              <a:rPr lang="en-US" dirty="0" smtClean="0">
                <a:latin typeface="Constantia" pitchFamily="18" charset="0"/>
              </a:rPr>
              <a:t>All grains must be whole grain-rich starting the 2014 school year</a:t>
            </a:r>
          </a:p>
          <a:p>
            <a:pPr>
              <a:buClr>
                <a:schemeClr val="tx1"/>
              </a:buClr>
              <a:buFont typeface="Arial" pitchFamily="34" charset="0"/>
              <a:buChar char="•"/>
            </a:pPr>
            <a:endParaRPr lang="en-US" dirty="0" smtClean="0">
              <a:latin typeface="Constantia" pitchFamily="18" charset="0"/>
            </a:endParaRPr>
          </a:p>
          <a:p>
            <a:pPr>
              <a:buClr>
                <a:schemeClr val="tx1"/>
              </a:buClr>
              <a:buFont typeface="Arial" pitchFamily="34" charset="0"/>
              <a:buChar char="•"/>
            </a:pPr>
            <a:r>
              <a:rPr lang="en-US" dirty="0" smtClean="0">
                <a:latin typeface="Constantia" pitchFamily="18" charset="0"/>
              </a:rPr>
              <a:t>For both breakfast and lunch, students </a:t>
            </a:r>
            <a:r>
              <a:rPr lang="en-US" b="1" u="sng" dirty="0" smtClean="0">
                <a:latin typeface="Constantia" pitchFamily="18" charset="0"/>
              </a:rPr>
              <a:t>must</a:t>
            </a:r>
            <a:r>
              <a:rPr lang="en-US" dirty="0" smtClean="0">
                <a:latin typeface="Constantia" pitchFamily="18" charset="0"/>
              </a:rPr>
              <a:t> select </a:t>
            </a:r>
          </a:p>
          <a:p>
            <a:pPr>
              <a:buClr>
                <a:schemeClr val="tx1"/>
              </a:buClr>
            </a:pPr>
            <a:r>
              <a:rPr lang="en-US" dirty="0" smtClean="0">
                <a:latin typeface="Constantia" pitchFamily="18" charset="0"/>
              </a:rPr>
              <a:t> at least ½ cup fruit or vegetable for the meal to be</a:t>
            </a:r>
          </a:p>
          <a:p>
            <a:pPr>
              <a:buClr>
                <a:schemeClr val="tx1"/>
              </a:buClr>
            </a:pPr>
            <a:r>
              <a:rPr lang="en-US" dirty="0" smtClean="0">
                <a:latin typeface="Constantia" pitchFamily="18" charset="0"/>
              </a:rPr>
              <a:t> considered reimbursable </a:t>
            </a:r>
          </a:p>
          <a:p>
            <a:pPr>
              <a:buClr>
                <a:schemeClr val="tx1"/>
              </a:buClr>
              <a:buNone/>
            </a:pPr>
            <a:endParaRPr lang="en-US" dirty="0" smtClean="0">
              <a:latin typeface="Constantia" pitchFamily="18" charset="0"/>
            </a:endParaRPr>
          </a:p>
          <a:p>
            <a:pPr>
              <a:buClrTx/>
              <a:buFont typeface="Arial" pitchFamily="34" charset="0"/>
              <a:buChar char="•"/>
            </a:pPr>
            <a:r>
              <a:rPr lang="en-US" dirty="0" smtClean="0"/>
              <a:t> Increase quantities of fruits and vegetables from </a:t>
            </a:r>
          </a:p>
          <a:p>
            <a:pPr>
              <a:buClrTx/>
            </a:pPr>
            <a:r>
              <a:rPr lang="en-US" dirty="0" smtClean="0"/>
              <a:t>  ¾ cup per day combined to 1 cup per day combined</a:t>
            </a:r>
          </a:p>
          <a:p>
            <a:pPr>
              <a:buClrTx/>
            </a:pPr>
            <a:r>
              <a:rPr lang="en-US" dirty="0" smtClean="0"/>
              <a:t>  plus an additional ½ cup fruit per day</a:t>
            </a:r>
          </a:p>
          <a:p>
            <a:pPr>
              <a:buClrTx/>
            </a:pPr>
            <a:endParaRPr lang="en-US" dirty="0" smtClean="0"/>
          </a:p>
          <a:p>
            <a:pPr>
              <a:buClrTx/>
              <a:buFont typeface="Arial" pitchFamily="34" charset="0"/>
              <a:buChar char="•"/>
            </a:pPr>
            <a:r>
              <a:rPr lang="en-US" dirty="0" smtClean="0"/>
              <a:t> Decrease sodium levels with a 10 year target to </a:t>
            </a:r>
          </a:p>
          <a:p>
            <a:pPr>
              <a:buClrTx/>
            </a:pPr>
            <a:r>
              <a:rPr lang="en-US" dirty="0" smtClean="0"/>
              <a:t>  reach the new levels (less than or equal to 640 mg)</a:t>
            </a:r>
          </a:p>
        </p:txBody>
      </p:sp>
      <p:pic>
        <p:nvPicPr>
          <p:cNvPr id="12" name="Picture 11" descr="green beans.png"/>
          <p:cNvPicPr>
            <a:picLocks noChangeAspect="1"/>
          </p:cNvPicPr>
          <p:nvPr/>
        </p:nvPicPr>
        <p:blipFill>
          <a:blip r:embed="rId2" cstate="print"/>
          <a:stretch>
            <a:fillRect/>
          </a:stretch>
        </p:blipFill>
        <p:spPr>
          <a:xfrm>
            <a:off x="5486400" y="3505200"/>
            <a:ext cx="3352800" cy="3352800"/>
          </a:xfrm>
          <a:prstGeom prst="rect">
            <a:avLst/>
          </a:prstGeom>
        </p:spPr>
      </p:pic>
    </p:spTree>
  </p:cSld>
  <p:clrMapOvr>
    <a:masterClrMapping/>
  </p:clrMapOvr>
  <p:transition spd="slow">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382000" cy="4462760"/>
          </a:xfrm>
          <a:prstGeom prst="rect">
            <a:avLst/>
          </a:prstGeom>
        </p:spPr>
        <p:txBody>
          <a:bodyPr wrap="square">
            <a:spAutoFit/>
          </a:bodyPr>
          <a:lstStyle/>
          <a:p>
            <a:pPr>
              <a:buClrTx/>
              <a:buNone/>
            </a:pPr>
            <a:endParaRPr lang="en-US" sz="2000" dirty="0" smtClean="0"/>
          </a:p>
          <a:p>
            <a:pPr>
              <a:buClrTx/>
              <a:buFont typeface="Arial" pitchFamily="34" charset="0"/>
              <a:buChar char="•"/>
            </a:pPr>
            <a:r>
              <a:rPr lang="en-US" sz="2000" dirty="0" smtClean="0"/>
              <a:t> </a:t>
            </a:r>
            <a:r>
              <a:rPr lang="en-US" sz="1900" dirty="0" smtClean="0"/>
              <a:t>Implementation of the Paid Lunch Equity Provision which sets the standard               for meal prices. The average price for paid lunches should be the difference  between the per meal Federal reimbursement for free and paid lunches</a:t>
            </a:r>
          </a:p>
          <a:p>
            <a:pPr algn="ctr">
              <a:buClrTx/>
              <a:buNone/>
            </a:pPr>
            <a:endParaRPr lang="en-US" sz="2000" dirty="0" smtClean="0"/>
          </a:p>
          <a:p>
            <a:r>
              <a:rPr lang="en-US" sz="2000" dirty="0" smtClean="0"/>
              <a:t> Free reimbursement rate                 $2.77 minus</a:t>
            </a:r>
          </a:p>
          <a:p>
            <a:r>
              <a:rPr lang="en-US" sz="2000" dirty="0" smtClean="0"/>
              <a:t> Paid lunch reimbursement rate      </a:t>
            </a:r>
            <a:r>
              <a:rPr lang="en-US" sz="2000" u="sng" dirty="0" smtClean="0"/>
              <a:t>$  .26</a:t>
            </a:r>
          </a:p>
          <a:p>
            <a:r>
              <a:rPr lang="en-US" sz="2000" dirty="0" smtClean="0"/>
              <a:t>                                                           = $2.51</a:t>
            </a:r>
            <a:endParaRPr lang="en-US" dirty="0" smtClean="0"/>
          </a:p>
          <a:p>
            <a:pPr>
              <a:buClrTx/>
              <a:buNone/>
            </a:pPr>
            <a:endParaRPr lang="en-US" dirty="0" smtClean="0"/>
          </a:p>
          <a:p>
            <a:pPr>
              <a:buClrTx/>
              <a:buNone/>
            </a:pPr>
            <a:endParaRPr lang="en-US" dirty="0" smtClean="0"/>
          </a:p>
          <a:p>
            <a:pPr>
              <a:buClrTx/>
              <a:buNone/>
            </a:pPr>
            <a:endParaRPr lang="en-US" dirty="0" smtClean="0"/>
          </a:p>
          <a:p>
            <a:pPr>
              <a:buClrTx/>
              <a:buNone/>
            </a:pPr>
            <a:endParaRPr lang="en-US" dirty="0" smtClean="0"/>
          </a:p>
          <a:p>
            <a:pPr>
              <a:buClrTx/>
              <a:buNone/>
            </a:pPr>
            <a:endParaRPr lang="en-US" dirty="0" smtClean="0"/>
          </a:p>
          <a:p>
            <a:pPr>
              <a:buClrTx/>
              <a:buNone/>
            </a:pPr>
            <a:endParaRPr lang="en-US" dirty="0" smtClean="0"/>
          </a:p>
          <a:p>
            <a:pPr>
              <a:buClrTx/>
              <a:buNone/>
            </a:pPr>
            <a:endParaRPr lang="en-US" dirty="0" smtClean="0"/>
          </a:p>
        </p:txBody>
      </p:sp>
      <p:sp>
        <p:nvSpPr>
          <p:cNvPr id="3" name="Title 2"/>
          <p:cNvSpPr>
            <a:spLocks noGrp="1"/>
          </p:cNvSpPr>
          <p:nvPr>
            <p:ph type="ctrTitle" idx="4294967295"/>
          </p:nvPr>
        </p:nvSpPr>
        <p:spPr>
          <a:xfrm>
            <a:off x="0" y="1371600"/>
            <a:ext cx="7851775" cy="1828800"/>
          </a:xfrm>
        </p:spPr>
        <p:txBody>
          <a:bodyPr>
            <a:normAutofit/>
          </a:bodyPr>
          <a:lstStyle/>
          <a:p>
            <a:r>
              <a:rPr lang="en-US" sz="5400" dirty="0" smtClean="0"/>
              <a:t/>
            </a:r>
            <a:br>
              <a:rPr lang="en-US" sz="5400" dirty="0" smtClean="0"/>
            </a:br>
            <a:endParaRPr lang="en-US" dirty="0"/>
          </a:p>
        </p:txBody>
      </p:sp>
      <p:sp>
        <p:nvSpPr>
          <p:cNvPr id="5" name="Rectangle 4"/>
          <p:cNvSpPr/>
          <p:nvPr/>
        </p:nvSpPr>
        <p:spPr>
          <a:xfrm>
            <a:off x="228600" y="3276600"/>
            <a:ext cx="8610600" cy="3108543"/>
          </a:xfrm>
          <a:prstGeom prst="rect">
            <a:avLst/>
          </a:prstGeom>
        </p:spPr>
        <p:txBody>
          <a:bodyPr wrap="square">
            <a:spAutoFit/>
          </a:bodyPr>
          <a:lstStyle/>
          <a:p>
            <a:r>
              <a:rPr lang="en-US" sz="2000" dirty="0" smtClean="0"/>
              <a:t>This year we increased lunch prices by 10 cent for both elementary and secondary lunches bringing the District into compliance with the PLE provision for the 2012-2013 school year. Each year the USDA will revisit this provision to ensure compliance. </a:t>
            </a:r>
          </a:p>
          <a:p>
            <a:r>
              <a:rPr lang="en-US" sz="2800" dirty="0" smtClean="0"/>
              <a:t>                     Current Meal Prices for 2012-2013</a:t>
            </a:r>
          </a:p>
          <a:p>
            <a:r>
              <a:rPr lang="en-US" sz="2200" dirty="0" smtClean="0"/>
              <a:t>Breakfast-   $1.25</a:t>
            </a:r>
          </a:p>
          <a:p>
            <a:r>
              <a:rPr lang="en-US" sz="2200" dirty="0" smtClean="0"/>
              <a:t>Elementary-$1.75- average in Florida- $2.00</a:t>
            </a:r>
          </a:p>
          <a:p>
            <a:r>
              <a:rPr lang="en-US" sz="2200" dirty="0" smtClean="0"/>
              <a:t>Secondary- $2.10- average in Florida- $2.30</a:t>
            </a:r>
          </a:p>
          <a:p>
            <a:r>
              <a:rPr lang="en-US" sz="2200" dirty="0" smtClean="0"/>
              <a:t>                       </a:t>
            </a:r>
            <a:endParaRPr lang="en-US" sz="2200" dirty="0"/>
          </a:p>
        </p:txBody>
      </p:sp>
      <p:sp>
        <p:nvSpPr>
          <p:cNvPr id="7" name="Rectangle 6"/>
          <p:cNvSpPr/>
          <p:nvPr/>
        </p:nvSpPr>
        <p:spPr>
          <a:xfrm>
            <a:off x="1981200" y="685800"/>
            <a:ext cx="5410200" cy="461665"/>
          </a:xfrm>
          <a:prstGeom prst="rect">
            <a:avLst/>
          </a:prstGeom>
        </p:spPr>
        <p:txBody>
          <a:bodyPr wrap="square">
            <a:spAutoFit/>
          </a:bodyPr>
          <a:lstStyle/>
          <a:p>
            <a:r>
              <a:rPr lang="en-US" sz="2400" dirty="0" smtClean="0"/>
              <a:t>Healthy, Hunger-Free Act of 2010 </a:t>
            </a:r>
            <a:endParaRPr lang="en-US" sz="2400" dirty="0"/>
          </a:p>
        </p:txBody>
      </p:sp>
      <p:pic>
        <p:nvPicPr>
          <p:cNvPr id="41989" name="Picture 5" descr="C:\Documents and Settings\sglover\Local Settings\Temporary Internet Files\Content.IE5\C97LM9V7\MC900232101[1].wmf"/>
          <p:cNvPicPr>
            <a:picLocks noChangeAspect="1" noChangeArrowheads="1"/>
          </p:cNvPicPr>
          <p:nvPr/>
        </p:nvPicPr>
        <p:blipFill>
          <a:blip r:embed="rId2" cstate="print"/>
          <a:srcRect/>
          <a:stretch>
            <a:fillRect/>
          </a:stretch>
        </p:blipFill>
        <p:spPr bwMode="auto">
          <a:xfrm>
            <a:off x="7609438" y="4648200"/>
            <a:ext cx="1534562" cy="200081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a:ln>
            <a:solidFill>
              <a:srgbClr val="FFFFFF"/>
            </a:solidFill>
          </a:ln>
        </p:spPr>
        <p:txBody>
          <a:bodyPr>
            <a:normAutofit fontScale="90000"/>
          </a:bodyPr>
          <a:lstStyle/>
          <a:p>
            <a:pPr algn="l"/>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rgbClr val="92D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Summer Feeding Program</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dirty="0"/>
          </a:p>
        </p:txBody>
      </p:sp>
      <p:sp>
        <p:nvSpPr>
          <p:cNvPr id="6" name="Content Placeholder 5"/>
          <p:cNvSpPr>
            <a:spLocks noGrp="1"/>
          </p:cNvSpPr>
          <p:nvPr>
            <p:ph sz="half" idx="1"/>
          </p:nvPr>
        </p:nvSpPr>
        <p:spPr>
          <a:xfrm>
            <a:off x="457200" y="1371600"/>
            <a:ext cx="4038600" cy="5105399"/>
          </a:xfrm>
        </p:spPr>
        <p:txBody>
          <a:bodyPr>
            <a:normAutofit lnSpcReduction="10000"/>
          </a:bodyPr>
          <a:lstStyle/>
          <a:p>
            <a:r>
              <a:rPr lang="en-US" sz="2400" dirty="0" smtClean="0">
                <a:latin typeface="+mj-lt"/>
              </a:rPr>
              <a:t>During the summer of 2012 we served 7 schools and the first ever Science Camp </a:t>
            </a:r>
          </a:p>
          <a:p>
            <a:pPr>
              <a:buNone/>
            </a:pPr>
            <a:endParaRPr lang="en-US" sz="2400" dirty="0" smtClean="0">
              <a:latin typeface="+mj-lt"/>
            </a:endParaRPr>
          </a:p>
          <a:p>
            <a:pPr>
              <a:buNone/>
            </a:pPr>
            <a:r>
              <a:rPr lang="en-US" sz="2400" dirty="0" smtClean="0">
                <a:latin typeface="+mj-lt"/>
              </a:rPr>
              <a:t>  -WEC, CEB, MBE, KHS, WES, SBJ and GCJ </a:t>
            </a:r>
          </a:p>
          <a:p>
            <a:pPr>
              <a:buNone/>
            </a:pPr>
            <a:endParaRPr lang="en-US" sz="2400" dirty="0" smtClean="0">
              <a:latin typeface="+mj-lt"/>
            </a:endParaRPr>
          </a:p>
          <a:p>
            <a:r>
              <a:rPr lang="en-US" sz="2400" dirty="0" smtClean="0">
                <a:latin typeface="+mj-lt"/>
              </a:rPr>
              <a:t>Over 8,000 breakfast meals and over 14,000 lunches!</a:t>
            </a:r>
          </a:p>
          <a:p>
            <a:endParaRPr lang="en-US" dirty="0" smtClean="0">
              <a:latin typeface="+mj-lt"/>
            </a:endParaRPr>
          </a:p>
          <a:p>
            <a:r>
              <a:rPr lang="en-US" sz="2400" dirty="0" smtClean="0">
                <a:latin typeface="+mj-lt"/>
              </a:rPr>
              <a:t>Summer 2013- Launch FNS first ever mobile summer feeding bus!!!</a:t>
            </a:r>
          </a:p>
          <a:p>
            <a:pPr>
              <a:buNone/>
            </a:pPr>
            <a:endParaRPr lang="en-US" dirty="0"/>
          </a:p>
        </p:txBody>
      </p:sp>
      <p:pic>
        <p:nvPicPr>
          <p:cNvPr id="1026" name="Picture 2" descr="C:\Documents and Settings\wbrackett\Local Settings\Temporary Internet Files\Content.IE5\8XJE7MTJ\MCj04392220000[1].png"/>
          <p:cNvPicPr>
            <a:picLocks noChangeAspect="1" noChangeArrowheads="1"/>
          </p:cNvPicPr>
          <p:nvPr/>
        </p:nvPicPr>
        <p:blipFill>
          <a:blip r:embed="rId2" cstate="print"/>
          <a:srcRect/>
          <a:stretch>
            <a:fillRect/>
          </a:stretch>
        </p:blipFill>
        <p:spPr bwMode="auto">
          <a:xfrm>
            <a:off x="7467600" y="0"/>
            <a:ext cx="1915793" cy="1905000"/>
          </a:xfrm>
          <a:prstGeom prst="rect">
            <a:avLst/>
          </a:prstGeom>
          <a:noFill/>
        </p:spPr>
      </p:pic>
      <p:pic>
        <p:nvPicPr>
          <p:cNvPr id="11" name="Picture 10" descr="Pictures 061.jpg"/>
          <p:cNvPicPr>
            <a:picLocks noChangeAspect="1"/>
          </p:cNvPicPr>
          <p:nvPr/>
        </p:nvPicPr>
        <p:blipFill>
          <a:blip r:embed="rId3" cstate="print"/>
          <a:stretch>
            <a:fillRect/>
          </a:stretch>
        </p:blipFill>
        <p:spPr>
          <a:xfrm>
            <a:off x="4572000" y="1295400"/>
            <a:ext cx="3124200" cy="2173356"/>
          </a:xfrm>
          <a:prstGeom prst="rect">
            <a:avLst/>
          </a:prstGeom>
        </p:spPr>
      </p:pic>
      <p:pic>
        <p:nvPicPr>
          <p:cNvPr id="39938" name="Picture 2" descr="http://cfnews13.com/content/dam/news/images/2012/06/school-bus-cafe.bmp"/>
          <p:cNvPicPr>
            <a:picLocks noChangeAspect="1" noChangeArrowheads="1"/>
          </p:cNvPicPr>
          <p:nvPr/>
        </p:nvPicPr>
        <p:blipFill>
          <a:blip r:embed="rId4" cstate="print"/>
          <a:srcRect/>
          <a:stretch>
            <a:fillRect/>
          </a:stretch>
        </p:blipFill>
        <p:spPr bwMode="auto">
          <a:xfrm>
            <a:off x="4343400" y="3886200"/>
            <a:ext cx="4648200" cy="2641600"/>
          </a:xfrm>
          <a:prstGeom prst="rect">
            <a:avLst/>
          </a:prstGeom>
          <a:noFill/>
        </p:spPr>
      </p:pic>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2406</TotalTime>
  <Words>650</Words>
  <Application>Microsoft Office PowerPoint</Application>
  <PresentationFormat>On-screen Show (4:3)</PresentationFormat>
  <Paragraphs>108</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Flow</vt:lpstr>
      <vt:lpstr>Worksheet</vt:lpstr>
      <vt:lpstr>                                                        Budget Presentation  Program Overview  </vt:lpstr>
      <vt:lpstr>PowerPoint Presentation</vt:lpstr>
      <vt:lpstr>PowerPoint Presentation</vt:lpstr>
      <vt:lpstr>     </vt:lpstr>
      <vt:lpstr>How does the  National School Lunch Program work?</vt:lpstr>
      <vt:lpstr>Historic Changes to the  National School Lunch Program      Healthy, Hunger-Free Kids Act 2010</vt:lpstr>
      <vt:lpstr>On December 13th President Obama signed the Healthy, Hunger-Free Kids Act.  </vt:lpstr>
      <vt:lpstr> </vt:lpstr>
      <vt:lpstr> Summer Feeding Program </vt:lpstr>
      <vt:lpstr>Fund Balance-2011-2012</vt:lpstr>
      <vt:lpstr>Putting Funds Back Into the Schools </vt:lpstr>
      <vt:lpstr>            Putting Funds Back Into the Schools            </vt:lpstr>
      <vt:lpstr> Going Beyond-Giving 100% -First Ever Focus Groups -Development of New Website   -Alternate Meal Policy         -Working Directly with the State to bring  Farm to School To Clay County </vt:lpstr>
      <vt:lpstr>                 I often say the FNS Department is more than just hamburgers and hotdogs. We run a very complex program. Our department has put in place detailed policies and procedures to help ensure we not only run a cost effective program but a program that we can be proud of. In the over 2 million meals we have served so far this year I have not received one complaint about food quality or our menus.          </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 Food and Nutrition Services</dc:title>
  <dc:creator>Employee</dc:creator>
  <cp:lastModifiedBy>Employee</cp:lastModifiedBy>
  <cp:revision>168</cp:revision>
  <dcterms:created xsi:type="dcterms:W3CDTF">2013-01-15T15:11:37Z</dcterms:created>
  <dcterms:modified xsi:type="dcterms:W3CDTF">2013-02-11T12:42:56Z</dcterms:modified>
</cp:coreProperties>
</file>